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5" r:id="rId3"/>
    <p:sldId id="272" r:id="rId4"/>
    <p:sldId id="262" r:id="rId5"/>
    <p:sldId id="264" r:id="rId6"/>
    <p:sldId id="274" r:id="rId7"/>
    <p:sldId id="273" r:id="rId8"/>
    <p:sldId id="275" r:id="rId9"/>
    <p:sldId id="279" r:id="rId10"/>
    <p:sldId id="280" r:id="rId11"/>
    <p:sldId id="276" r:id="rId12"/>
    <p:sldId id="284" r:id="rId13"/>
    <p:sldId id="287" r:id="rId14"/>
    <p:sldId id="283" r:id="rId15"/>
    <p:sldId id="290" r:id="rId16"/>
    <p:sldId id="291" r:id="rId17"/>
    <p:sldId id="292" r:id="rId18"/>
    <p:sldId id="277" r:id="rId19"/>
    <p:sldId id="286" r:id="rId20"/>
    <p:sldId id="288" r:id="rId21"/>
    <p:sldId id="278" r:id="rId22"/>
    <p:sldId id="256"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535367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07660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30625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71807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42795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9627E7-445B-46E4-9B3E-999B50C5334D}"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76914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9627E7-445B-46E4-9B3E-999B50C5334D}" type="datetimeFigureOut">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213126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9627E7-445B-46E4-9B3E-999B50C5334D}" type="datetimeFigureOut">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508414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627E7-445B-46E4-9B3E-999B50C5334D}" type="datetimeFigureOut">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4219072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E9627E7-445B-46E4-9B3E-999B50C5334D}"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273248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E9627E7-445B-46E4-9B3E-999B50C5334D}"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03347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627E7-445B-46E4-9B3E-999B50C5334D}" type="datetimeFigureOut">
              <a:rPr lang="en-US" smtClean="0"/>
              <a:t>1/11/2020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CAB93-CC9E-4B09-B29B-41BD790D6126}" type="slidenum">
              <a:rPr lang="en-US" smtClean="0"/>
              <a:t>‹#›</a:t>
            </a:fld>
            <a:endParaRPr lang="en-US"/>
          </a:p>
        </p:txBody>
      </p:sp>
    </p:spTree>
    <p:extLst>
      <p:ext uri="{BB962C8B-B14F-4D97-AF65-F5344CB8AC3E}">
        <p14:creationId xmlns:p14="http://schemas.microsoft.com/office/powerpoint/2010/main" val="2761402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9.bin"/><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realDonaldTrump/status/808301935728230404" TargetMode="External"/><Relationship Id="rId7" Type="http://schemas.openxmlformats.org/officeDocument/2006/relationships/hyperlink" Target="http://fortune.com/2017/02/08/trump-nordstrom-stock-tweet-ivanka/" TargetMode="External"/><Relationship Id="rId2" Type="http://schemas.openxmlformats.org/officeDocument/2006/relationships/hyperlink" Target="http://fortune.com/2016/12/13/donald-trump-twitter-lockheed-martin-stock-dump/" TargetMode="External"/><Relationship Id="rId1" Type="http://schemas.openxmlformats.org/officeDocument/2006/relationships/slideLayout" Target="../slideLayouts/slideLayout7.xml"/><Relationship Id="rId6" Type="http://schemas.openxmlformats.org/officeDocument/2006/relationships/hyperlink" Target="https://twitter.com/realDonaldTrump/status/829356871848951809" TargetMode="External"/><Relationship Id="rId5" Type="http://schemas.openxmlformats.org/officeDocument/2006/relationships/hyperlink" Target="https://fortune.com/fortune500/nordstrom/"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stooq.com/t/" TargetMode="External"/><Relationship Id="rId3" Type="http://schemas.openxmlformats.org/officeDocument/2006/relationships/hyperlink" Target="https://medium.com/@chitu_rk/does-president-trumps-tweet-has-any-correlation-with-stock-market-prices-769ae0fba203" TargetMode="External"/><Relationship Id="rId7" Type="http://schemas.openxmlformats.org/officeDocument/2006/relationships/hyperlink" Target="https://www.barrons.com/articles/donald-trump-twitter-stock-market-51567803655" TargetMode="External"/><Relationship Id="rId2" Type="http://schemas.openxmlformats.org/officeDocument/2006/relationships/hyperlink" Target="https://towardsdatascience.com/trump-tweets-and-trade-96ac157ef082" TargetMode="External"/><Relationship Id="rId1" Type="http://schemas.openxmlformats.org/officeDocument/2006/relationships/slideLayout" Target="../slideLayouts/slideLayout1.xml"/><Relationship Id="rId6" Type="http://schemas.openxmlformats.org/officeDocument/2006/relationships/hyperlink" Target="https://www.digitalvidya.com/blog/sentiment-analysis/" TargetMode="External"/><Relationship Id="rId5" Type="http://schemas.openxmlformats.org/officeDocument/2006/relationships/hyperlink" Target="https://www.digitalvidya.com/blog/twitter-sentiment-analysis-introduction-and-techniques/" TargetMode="External"/><Relationship Id="rId10" Type="http://schemas.openxmlformats.org/officeDocument/2006/relationships/hyperlink" Target="https://medium.com/swlh/analyzing-trumps-tweets-5368528d2c90" TargetMode="External"/><Relationship Id="rId4" Type="http://schemas.openxmlformats.org/officeDocument/2006/relationships/hyperlink" Target="https://www.toptal.com/python/twitter-data-mining-using-python" TargetMode="External"/><Relationship Id="rId9" Type="http://schemas.openxmlformats.org/officeDocument/2006/relationships/hyperlink" Target="http://www.trumptwitterarchiv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trumptwitterarchiv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hyperlink" Target="http://stooq.com/" TargetMode="External"/><Relationship Id="rId7" Type="http://schemas.openxmlformats.org/officeDocument/2006/relationships/oleObject" Target="../embeddings/oleObject3.bin"/><Relationship Id="rId12" Type="http://schemas.openxmlformats.org/officeDocument/2006/relationships/image" Target="../media/image12.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1.wmf"/><Relationship Id="rId4" Type="http://schemas.openxmlformats.org/officeDocument/2006/relationships/hyperlink" Target="https://api.exchangeratesapi.io/history" TargetMode="External"/><Relationship Id="rId9"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13.w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0146" y="369455"/>
            <a:ext cx="11028217" cy="1815882"/>
          </a:xfrm>
          <a:prstGeom prst="rect">
            <a:avLst/>
          </a:prstGeom>
          <a:noFill/>
        </p:spPr>
        <p:txBody>
          <a:bodyPr wrap="square" rtlCol="0">
            <a:spAutoFit/>
          </a:bodyPr>
          <a:lstStyle/>
          <a:p>
            <a:pPr algn="ctr"/>
            <a:r>
              <a:rPr lang="en-US" sz="2800" b="1" dirty="0" smtClean="0">
                <a:solidFill>
                  <a:srgbClr val="0000FF"/>
                </a:solidFill>
              </a:rPr>
              <a:t>Trump</a:t>
            </a:r>
            <a:r>
              <a:rPr lang="en-US" sz="2800" b="1" dirty="0">
                <a:solidFill>
                  <a:srgbClr val="0000FF"/>
                </a:solidFill>
              </a:rPr>
              <a:t>, Tweets, and Trade !!! </a:t>
            </a:r>
            <a:endParaRPr lang="en-US" sz="2800" b="1" dirty="0" smtClean="0">
              <a:solidFill>
                <a:srgbClr val="0000FF"/>
              </a:solidFill>
            </a:endParaRPr>
          </a:p>
          <a:p>
            <a:pPr algn="ctr"/>
            <a:r>
              <a:rPr lang="en-US" sz="2800" b="1" i="1" dirty="0" smtClean="0">
                <a:solidFill>
                  <a:schemeClr val="accent2">
                    <a:lumMod val="75000"/>
                  </a:schemeClr>
                </a:solidFill>
              </a:rPr>
              <a:t> </a:t>
            </a:r>
            <a:r>
              <a:rPr lang="en-US" sz="2800" i="1" dirty="0">
                <a:solidFill>
                  <a:schemeClr val="accent2">
                    <a:lumMod val="75000"/>
                  </a:schemeClr>
                </a:solidFill>
              </a:rPr>
              <a:t>Effect of Sentiment Signal from Trump on stock indices</a:t>
            </a:r>
          </a:p>
          <a:p>
            <a:endParaRPr lang="en-US" sz="2800" dirty="0">
              <a:latin typeface="+mj-lt"/>
            </a:endParaRPr>
          </a:p>
          <a:p>
            <a:endParaRPr lang="en-US" sz="2800" dirty="0">
              <a:latin typeface="+mj-lt"/>
            </a:endParaRPr>
          </a:p>
        </p:txBody>
      </p:sp>
      <p:pic>
        <p:nvPicPr>
          <p:cNvPr id="6" name="Picture 5"/>
          <p:cNvPicPr>
            <a:picLocks noChangeAspect="1"/>
          </p:cNvPicPr>
          <p:nvPr/>
        </p:nvPicPr>
        <p:blipFill>
          <a:blip r:embed="rId2"/>
          <a:stretch>
            <a:fillRect/>
          </a:stretch>
        </p:blipFill>
        <p:spPr>
          <a:xfrm>
            <a:off x="3756520" y="1406538"/>
            <a:ext cx="4506214" cy="2563091"/>
          </a:xfrm>
          <a:prstGeom prst="rect">
            <a:avLst/>
          </a:prstGeom>
        </p:spPr>
      </p:pic>
      <p:sp>
        <p:nvSpPr>
          <p:cNvPr id="2" name="TextBox 1"/>
          <p:cNvSpPr txBox="1"/>
          <p:nvPr/>
        </p:nvSpPr>
        <p:spPr>
          <a:xfrm>
            <a:off x="175492" y="1687897"/>
            <a:ext cx="3201423" cy="1631216"/>
          </a:xfrm>
          <a:prstGeom prst="rect">
            <a:avLst/>
          </a:prstGeom>
          <a:noFill/>
        </p:spPr>
        <p:txBody>
          <a:bodyPr wrap="square" rtlCol="0">
            <a:spAutoFit/>
          </a:bodyPr>
          <a:lstStyle/>
          <a:p>
            <a:pPr algn="ctr"/>
            <a:r>
              <a:rPr lang="en-US" sz="2000" b="1" dirty="0" smtClean="0"/>
              <a:t>The Team: Tweeter Diviners</a:t>
            </a:r>
          </a:p>
          <a:p>
            <a:r>
              <a:rPr lang="en-US" sz="2000" dirty="0" smtClean="0"/>
              <a:t>Chris Simmons - Lead</a:t>
            </a:r>
          </a:p>
          <a:p>
            <a:r>
              <a:rPr lang="en-US" sz="2000" dirty="0" err="1" smtClean="0"/>
              <a:t>Donatien</a:t>
            </a:r>
            <a:r>
              <a:rPr lang="en-US" sz="2000" dirty="0" smtClean="0"/>
              <a:t> Toni</a:t>
            </a:r>
          </a:p>
          <a:p>
            <a:r>
              <a:rPr lang="en-US" sz="2000" dirty="0" err="1"/>
              <a:t>Sreedevi</a:t>
            </a:r>
            <a:r>
              <a:rPr lang="en-US" sz="2000" dirty="0"/>
              <a:t> </a:t>
            </a:r>
            <a:r>
              <a:rPr lang="en-US" sz="2000" dirty="0" err="1" smtClean="0"/>
              <a:t>Agasthya</a:t>
            </a:r>
            <a:endParaRPr lang="en-US" sz="2000" dirty="0" smtClean="0"/>
          </a:p>
          <a:p>
            <a:r>
              <a:rPr lang="en-US" sz="2000" dirty="0" smtClean="0"/>
              <a:t>Nirguna Joshi</a:t>
            </a:r>
            <a:endParaRPr lang="en-US" sz="2000" dirty="0"/>
          </a:p>
        </p:txBody>
      </p:sp>
      <p:pic>
        <p:nvPicPr>
          <p:cNvPr id="7" name="Picture 6"/>
          <p:cNvPicPr>
            <a:picLocks noChangeAspect="1"/>
          </p:cNvPicPr>
          <p:nvPr/>
        </p:nvPicPr>
        <p:blipFill>
          <a:blip r:embed="rId3"/>
          <a:stretch>
            <a:fillRect/>
          </a:stretch>
        </p:blipFill>
        <p:spPr>
          <a:xfrm>
            <a:off x="8642339" y="1835218"/>
            <a:ext cx="3531188" cy="1538669"/>
          </a:xfrm>
          <a:prstGeom prst="rect">
            <a:avLst/>
          </a:prstGeom>
        </p:spPr>
      </p:pic>
      <p:pic>
        <p:nvPicPr>
          <p:cNvPr id="3" name="Picture 2"/>
          <p:cNvPicPr>
            <a:picLocks noChangeAspect="1"/>
          </p:cNvPicPr>
          <p:nvPr/>
        </p:nvPicPr>
        <p:blipFill>
          <a:blip r:embed="rId4"/>
          <a:stretch>
            <a:fillRect/>
          </a:stretch>
        </p:blipFill>
        <p:spPr>
          <a:xfrm>
            <a:off x="83127" y="4042506"/>
            <a:ext cx="4240645" cy="2116673"/>
          </a:xfrm>
          <a:prstGeom prst="rect">
            <a:avLst/>
          </a:prstGeom>
        </p:spPr>
      </p:pic>
      <p:pic>
        <p:nvPicPr>
          <p:cNvPr id="4" name="Picture 3"/>
          <p:cNvPicPr>
            <a:picLocks noChangeAspect="1"/>
          </p:cNvPicPr>
          <p:nvPr/>
        </p:nvPicPr>
        <p:blipFill>
          <a:blip r:embed="rId5"/>
          <a:stretch>
            <a:fillRect/>
          </a:stretch>
        </p:blipFill>
        <p:spPr>
          <a:xfrm>
            <a:off x="8568287" y="4093128"/>
            <a:ext cx="3478297" cy="2462596"/>
          </a:xfrm>
          <a:prstGeom prst="rect">
            <a:avLst/>
          </a:prstGeom>
        </p:spPr>
      </p:pic>
      <p:pic>
        <p:nvPicPr>
          <p:cNvPr id="8" name="Picture 7"/>
          <p:cNvPicPr>
            <a:picLocks noChangeAspect="1"/>
          </p:cNvPicPr>
          <p:nvPr/>
        </p:nvPicPr>
        <p:blipFill>
          <a:blip r:embed="rId6"/>
          <a:stretch>
            <a:fillRect/>
          </a:stretch>
        </p:blipFill>
        <p:spPr>
          <a:xfrm>
            <a:off x="4450542" y="4452889"/>
            <a:ext cx="3990975" cy="1743075"/>
          </a:xfrm>
          <a:prstGeom prst="rect">
            <a:avLst/>
          </a:prstGeom>
        </p:spPr>
      </p:pic>
    </p:spTree>
    <p:extLst>
      <p:ext uri="{BB962C8B-B14F-4D97-AF65-F5344CB8AC3E}">
        <p14:creationId xmlns:p14="http://schemas.microsoft.com/office/powerpoint/2010/main" val="3311923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3510"/>
            <a:ext cx="8756073" cy="218901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419" y="3983182"/>
            <a:ext cx="10861963" cy="2715491"/>
          </a:xfrm>
          <a:prstGeom prst="rect">
            <a:avLst/>
          </a:prstGeom>
        </p:spPr>
      </p:pic>
      <p:sp>
        <p:nvSpPr>
          <p:cNvPr id="4" name="TextBox 3"/>
          <p:cNvSpPr txBox="1"/>
          <p:nvPr/>
        </p:nvSpPr>
        <p:spPr>
          <a:xfrm>
            <a:off x="7167420" y="2796523"/>
            <a:ext cx="4174836" cy="646331"/>
          </a:xfrm>
          <a:prstGeom prst="rect">
            <a:avLst/>
          </a:prstGeom>
          <a:noFill/>
        </p:spPr>
        <p:txBody>
          <a:bodyPr wrap="square" rtlCol="0">
            <a:spAutoFit/>
          </a:bodyPr>
          <a:lstStyle/>
          <a:p>
            <a:r>
              <a:rPr lang="en-US" b="1" dirty="0" smtClean="0"/>
              <a:t>Data Cleaning and plots </a:t>
            </a:r>
            <a:r>
              <a:rPr lang="en-US" dirty="0" smtClean="0"/>
              <a:t>for weekly Tweets Vs Dow Jones &amp; SPX from 2016 to 2020</a:t>
            </a:r>
            <a:endParaRPr lang="en-US" dirty="0"/>
          </a:p>
        </p:txBody>
      </p:sp>
    </p:spTree>
    <p:extLst>
      <p:ext uri="{BB962C8B-B14F-4D97-AF65-F5344CB8AC3E}">
        <p14:creationId xmlns:p14="http://schemas.microsoft.com/office/powerpoint/2010/main" val="3396035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2759" y="205569"/>
            <a:ext cx="10813163" cy="1477328"/>
          </a:xfrm>
          <a:prstGeom prst="rect">
            <a:avLst/>
          </a:prstGeom>
        </p:spPr>
        <p:txBody>
          <a:bodyPr wrap="square">
            <a:spAutoFit/>
          </a:bodyPr>
          <a:lstStyle/>
          <a:p>
            <a:r>
              <a:rPr lang="en-US" b="1" dirty="0" smtClean="0"/>
              <a:t>4. Data Visualization and Tweet- Stock Correlation</a:t>
            </a:r>
          </a:p>
          <a:p>
            <a:endParaRPr lang="en-US" dirty="0"/>
          </a:p>
          <a:p>
            <a:pPr marL="285750" indent="-285750">
              <a:buFont typeface="Arial" panose="020B0604020202020204" pitchFamily="34" charset="0"/>
              <a:buChar char="•"/>
            </a:pPr>
            <a:r>
              <a:rPr lang="en-US" dirty="0"/>
              <a:t>The final step after </a:t>
            </a:r>
            <a:r>
              <a:rPr lang="en-US" dirty="0" smtClean="0"/>
              <a:t>tagging for correlation </a:t>
            </a:r>
            <a:r>
              <a:rPr lang="en-US" dirty="0"/>
              <a:t>would be to combine both the data sets and come up with a visualization that shows us the correlation between the tweets and the stock market variation</a:t>
            </a:r>
            <a:r>
              <a:rPr lang="en-US" dirty="0" smtClean="0"/>
              <a:t>.</a:t>
            </a:r>
          </a:p>
          <a:p>
            <a:pPr marL="285750" indent="-285750">
              <a:buFont typeface="Arial" panose="020B0604020202020204" pitchFamily="34" charset="0"/>
              <a:buChar char="•"/>
            </a:pPr>
            <a:r>
              <a:rPr lang="en-US" dirty="0" smtClean="0"/>
              <a:t>Used </a:t>
            </a:r>
            <a:r>
              <a:rPr lang="en-US" dirty="0" err="1" smtClean="0"/>
              <a:t>Matplotlib</a:t>
            </a:r>
            <a:r>
              <a:rPr lang="en-US" dirty="0"/>
              <a:t> </a:t>
            </a:r>
            <a:r>
              <a:rPr lang="en-US" dirty="0" smtClean="0"/>
              <a:t>for data visualization.</a:t>
            </a:r>
            <a:endParaRPr lang="en-US" dirty="0"/>
          </a:p>
        </p:txBody>
      </p:sp>
      <p:sp>
        <p:nvSpPr>
          <p:cNvPr id="3" name="Rectangle 2"/>
          <p:cNvSpPr/>
          <p:nvPr/>
        </p:nvSpPr>
        <p:spPr>
          <a:xfrm>
            <a:off x="410949" y="1794225"/>
            <a:ext cx="9281772" cy="646331"/>
          </a:xfrm>
          <a:prstGeom prst="rect">
            <a:avLst/>
          </a:prstGeom>
        </p:spPr>
        <p:txBody>
          <a:bodyPr wrap="none">
            <a:spAutoFit/>
          </a:bodyPr>
          <a:lstStyle/>
          <a:p>
            <a:r>
              <a:rPr lang="en-US" dirty="0" smtClean="0">
                <a:latin typeface="medium-content-sans-serif-font"/>
              </a:rPr>
              <a:t>Images for correlation Between Tweets and Stock Prices: </a:t>
            </a:r>
          </a:p>
          <a:p>
            <a:r>
              <a:rPr lang="en-US" dirty="0" smtClean="0"/>
              <a:t>With this, we </a:t>
            </a:r>
            <a:r>
              <a:rPr lang="en-US" dirty="0"/>
              <a:t>see there is a correlation between President Trump’s tweet and stock market prices.</a:t>
            </a:r>
          </a:p>
        </p:txBody>
      </p:sp>
      <p:sp>
        <p:nvSpPr>
          <p:cNvPr id="4" name="Rectangle 3"/>
          <p:cNvSpPr/>
          <p:nvPr/>
        </p:nvSpPr>
        <p:spPr>
          <a:xfrm>
            <a:off x="410949" y="2727144"/>
            <a:ext cx="10016906" cy="1200329"/>
          </a:xfrm>
          <a:prstGeom prst="rect">
            <a:avLst/>
          </a:prstGeom>
        </p:spPr>
        <p:txBody>
          <a:bodyPr wrap="square">
            <a:spAutoFit/>
          </a:bodyPr>
          <a:lstStyle/>
          <a:p>
            <a:r>
              <a:rPr lang="en-US" b="1" dirty="0">
                <a:latin typeface="medium-content-serif-font"/>
              </a:rPr>
              <a:t>For example, </a:t>
            </a:r>
            <a:r>
              <a:rPr lang="en-US" b="1" dirty="0" smtClean="0">
                <a:latin typeface="medium-content-serif-font"/>
              </a:rPr>
              <a:t>Get couple example of 2019 Tweet where the variation is observed and explain the same. </a:t>
            </a:r>
            <a:endParaRPr lang="en-US" dirty="0" smtClean="0">
              <a:latin typeface="medium-content-serif-font"/>
            </a:endParaRPr>
          </a:p>
          <a:p>
            <a:endParaRPr lang="en-US" dirty="0">
              <a:latin typeface="medium-content-serif-font"/>
            </a:endParaRPr>
          </a:p>
          <a:p>
            <a:endParaRPr lang="en-US" dirty="0"/>
          </a:p>
        </p:txBody>
      </p:sp>
    </p:spTree>
    <p:extLst>
      <p:ext uri="{BB962C8B-B14F-4D97-AF65-F5344CB8AC3E}">
        <p14:creationId xmlns:p14="http://schemas.microsoft.com/office/powerpoint/2010/main" val="119753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9494" y="339650"/>
            <a:ext cx="8682178" cy="369332"/>
          </a:xfrm>
          <a:prstGeom prst="rect">
            <a:avLst/>
          </a:prstGeom>
          <a:noFill/>
        </p:spPr>
        <p:txBody>
          <a:bodyPr wrap="square" rtlCol="0">
            <a:spAutoFit/>
          </a:bodyPr>
          <a:lstStyle/>
          <a:p>
            <a:pPr algn="ctr"/>
            <a:r>
              <a:rPr lang="en-US" dirty="0" smtClean="0"/>
              <a:t>Daily Tweets Vs Dow Jones for 2019</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37" y="944418"/>
            <a:ext cx="10594109" cy="5297055"/>
          </a:xfrm>
          <a:prstGeom prst="rect">
            <a:avLst/>
          </a:prstGeom>
        </p:spPr>
      </p:pic>
      <p:sp>
        <p:nvSpPr>
          <p:cNvPr id="5" name="Rectangle 4"/>
          <p:cNvSpPr/>
          <p:nvPr/>
        </p:nvSpPr>
        <p:spPr>
          <a:xfrm>
            <a:off x="3438144" y="3035808"/>
            <a:ext cx="85344" cy="1066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827008" y="1652016"/>
            <a:ext cx="420624" cy="196900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7" name="Rectangle 6"/>
          <p:cNvSpPr/>
          <p:nvPr/>
        </p:nvSpPr>
        <p:spPr>
          <a:xfrm>
            <a:off x="2214418" y="2609088"/>
            <a:ext cx="248365" cy="17678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68419" y="3059545"/>
            <a:ext cx="85344" cy="1066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49368" y="3035808"/>
            <a:ext cx="152305" cy="12192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52928" y="2517648"/>
            <a:ext cx="173735" cy="19994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474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47835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99494" y="339650"/>
            <a:ext cx="8682178" cy="369332"/>
          </a:xfrm>
          <a:prstGeom prst="rect">
            <a:avLst/>
          </a:prstGeom>
          <a:noFill/>
        </p:spPr>
        <p:txBody>
          <a:bodyPr wrap="square" rtlCol="0">
            <a:spAutoFit/>
          </a:bodyPr>
          <a:lstStyle/>
          <a:p>
            <a:pPr algn="ctr"/>
            <a:r>
              <a:rPr lang="en-US" dirty="0" smtClean="0"/>
              <a:t>Daily Tweets Vs China Exchange Rates for 2019</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527" y="833582"/>
            <a:ext cx="10598728" cy="5299364"/>
          </a:xfrm>
          <a:prstGeom prst="rect">
            <a:avLst/>
          </a:prstGeom>
        </p:spPr>
      </p:pic>
    </p:spTree>
    <p:extLst>
      <p:ext uri="{BB962C8B-B14F-4D97-AF65-F5344CB8AC3E}">
        <p14:creationId xmlns:p14="http://schemas.microsoft.com/office/powerpoint/2010/main" val="2153174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999" y="251753"/>
            <a:ext cx="5173468" cy="369332"/>
          </a:xfrm>
          <a:prstGeom prst="rect">
            <a:avLst/>
          </a:prstGeom>
        </p:spPr>
        <p:txBody>
          <a:bodyPr wrap="none">
            <a:spAutoFit/>
          </a:bodyPr>
          <a:lstStyle/>
          <a:p>
            <a:r>
              <a:rPr lang="en-US" b="1" dirty="0"/>
              <a:t>4. Data Visualization and Tweet- </a:t>
            </a:r>
            <a:r>
              <a:rPr lang="en-US" b="1" dirty="0" smtClean="0"/>
              <a:t>Regression Analysis</a:t>
            </a:r>
            <a:endParaRPr lang="en-US" b="1" dirty="0"/>
          </a:p>
        </p:txBody>
      </p:sp>
      <p:pic>
        <p:nvPicPr>
          <p:cNvPr id="3" name="Picture 2">
            <a:extLst>
              <a:ext uri="{FF2B5EF4-FFF2-40B4-BE49-F238E27FC236}">
                <a16:creationId xmlns:a16="http://schemas.microsoft.com/office/drawing/2014/main" id="{FD43AFBA-828A-4275-B8A7-A493967963EE}"/>
              </a:ext>
            </a:extLst>
          </p:cNvPr>
          <p:cNvPicPr>
            <a:picLocks noChangeAspect="1"/>
          </p:cNvPicPr>
          <p:nvPr/>
        </p:nvPicPr>
        <p:blipFill>
          <a:blip r:embed="rId3"/>
          <a:stretch>
            <a:fillRect/>
          </a:stretch>
        </p:blipFill>
        <p:spPr>
          <a:xfrm>
            <a:off x="655675" y="1747948"/>
            <a:ext cx="5890727" cy="3385278"/>
          </a:xfrm>
          <a:prstGeom prst="rect">
            <a:avLst/>
          </a:prstGeom>
        </p:spPr>
      </p:pic>
      <p:pic>
        <p:nvPicPr>
          <p:cNvPr id="4" name="Picture 3">
            <a:extLst>
              <a:ext uri="{FF2B5EF4-FFF2-40B4-BE49-F238E27FC236}">
                <a16:creationId xmlns:a16="http://schemas.microsoft.com/office/drawing/2014/main" id="{1558C64F-15AE-462B-A53E-83133AF2D42B}"/>
              </a:ext>
            </a:extLst>
          </p:cNvPr>
          <p:cNvPicPr>
            <a:picLocks noChangeAspect="1"/>
          </p:cNvPicPr>
          <p:nvPr/>
        </p:nvPicPr>
        <p:blipFill>
          <a:blip r:embed="rId4"/>
          <a:stretch>
            <a:fillRect/>
          </a:stretch>
        </p:blipFill>
        <p:spPr>
          <a:xfrm>
            <a:off x="6546402" y="1724774"/>
            <a:ext cx="4989922" cy="3408452"/>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087807985"/>
              </p:ext>
            </p:extLst>
          </p:nvPr>
        </p:nvGraphicFramePr>
        <p:xfrm>
          <a:off x="2686639" y="932611"/>
          <a:ext cx="914400" cy="792163"/>
        </p:xfrm>
        <a:graphic>
          <a:graphicData uri="http://schemas.openxmlformats.org/presentationml/2006/ole">
            <mc:AlternateContent xmlns:mc="http://schemas.openxmlformats.org/markup-compatibility/2006">
              <mc:Choice xmlns:v="urn:schemas-microsoft-com:vml" Requires="v">
                <p:oleObj spid="_x0000_s4139" name="Packager Shell Object" showAsIcon="1" r:id="rId5" imgW="914400" imgH="792360" progId="Package">
                  <p:embed/>
                </p:oleObj>
              </mc:Choice>
              <mc:Fallback>
                <p:oleObj name="Packager Shell Object" showAsIcon="1" r:id="rId5" imgW="914400" imgH="792360" progId="Package">
                  <p:embed/>
                  <p:pic>
                    <p:nvPicPr>
                      <p:cNvPr id="0" name=""/>
                      <p:cNvPicPr/>
                      <p:nvPr/>
                    </p:nvPicPr>
                    <p:blipFill>
                      <a:blip r:embed="rId6"/>
                      <a:stretch>
                        <a:fillRect/>
                      </a:stretch>
                    </p:blipFill>
                    <p:spPr>
                      <a:xfrm>
                        <a:off x="2686639" y="932611"/>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0002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5430" y="903239"/>
            <a:ext cx="868217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Daily Tweets Vs Dow Jones for 2019</a:t>
            </a:r>
          </a:p>
        </p:txBody>
      </p:sp>
      <p:pic>
        <p:nvPicPr>
          <p:cNvPr id="3" name="Picture 2">
            <a:extLst>
              <a:ext uri="{FF2B5EF4-FFF2-40B4-BE49-F238E27FC236}">
                <a16:creationId xmlns:a16="http://schemas.microsoft.com/office/drawing/2014/main" id="{07540A8D-7936-4387-B66F-E038655E0109}"/>
              </a:ext>
            </a:extLst>
          </p:cNvPr>
          <p:cNvPicPr>
            <a:picLocks noChangeAspect="1"/>
          </p:cNvPicPr>
          <p:nvPr/>
        </p:nvPicPr>
        <p:blipFill>
          <a:blip r:embed="rId2"/>
          <a:stretch>
            <a:fillRect/>
          </a:stretch>
        </p:blipFill>
        <p:spPr>
          <a:xfrm>
            <a:off x="693960" y="1186816"/>
            <a:ext cx="10804080" cy="4767944"/>
          </a:xfrm>
          <a:prstGeom prst="rect">
            <a:avLst/>
          </a:prstGeom>
        </p:spPr>
      </p:pic>
    </p:spTree>
    <p:extLst>
      <p:ext uri="{BB962C8B-B14F-4D97-AF65-F5344CB8AC3E}">
        <p14:creationId xmlns:p14="http://schemas.microsoft.com/office/powerpoint/2010/main" val="180636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6682" y="683008"/>
            <a:ext cx="868217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Daily Tweets Vs Dow Jones for 2019</a:t>
            </a:r>
          </a:p>
        </p:txBody>
      </p:sp>
      <p:pic>
        <p:nvPicPr>
          <p:cNvPr id="3" name="Picture 2">
            <a:extLst>
              <a:ext uri="{FF2B5EF4-FFF2-40B4-BE49-F238E27FC236}">
                <a16:creationId xmlns:a16="http://schemas.microsoft.com/office/drawing/2014/main" id="{2A4C41D2-6CF7-4083-A13E-55C146A8A6C9}"/>
              </a:ext>
            </a:extLst>
          </p:cNvPr>
          <p:cNvPicPr>
            <a:picLocks noChangeAspect="1"/>
          </p:cNvPicPr>
          <p:nvPr/>
        </p:nvPicPr>
        <p:blipFill>
          <a:blip r:embed="rId2"/>
          <a:stretch>
            <a:fillRect/>
          </a:stretch>
        </p:blipFill>
        <p:spPr>
          <a:xfrm>
            <a:off x="492968" y="1257759"/>
            <a:ext cx="6158204" cy="4917232"/>
          </a:xfrm>
          <a:prstGeom prst="rect">
            <a:avLst/>
          </a:prstGeom>
        </p:spPr>
      </p:pic>
      <p:sp>
        <p:nvSpPr>
          <p:cNvPr id="4" name="Rectangle 3">
            <a:extLst>
              <a:ext uri="{FF2B5EF4-FFF2-40B4-BE49-F238E27FC236}">
                <a16:creationId xmlns:a16="http://schemas.microsoft.com/office/drawing/2014/main" id="{06685716-2B10-43FB-85A1-50CFE49B3013}"/>
              </a:ext>
            </a:extLst>
          </p:cNvPr>
          <p:cNvSpPr/>
          <p:nvPr/>
        </p:nvSpPr>
        <p:spPr>
          <a:xfrm>
            <a:off x="7285653" y="1450410"/>
            <a:ext cx="4413379" cy="273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t>Hypothesis testing</a:t>
            </a:r>
          </a:p>
          <a:p>
            <a:r>
              <a:rPr lang="en-US" dirty="0"/>
              <a:t>Testing whether Tweets and Dow Jones or S&amp;P500 index have linear relationship using Pearson's Correlation Coefficient.</a:t>
            </a:r>
          </a:p>
          <a:p>
            <a:endParaRPr lang="en-US" dirty="0"/>
          </a:p>
          <a:p>
            <a:r>
              <a:rPr lang="en-US" b="1" dirty="0"/>
              <a:t>H0</a:t>
            </a:r>
            <a:r>
              <a:rPr lang="en-US" dirty="0"/>
              <a:t>:Tweets and Dow Jones/S&amp;P500 index are independent (</a:t>
            </a:r>
            <a:r>
              <a:rPr lang="en-US" dirty="0">
                <a:solidFill>
                  <a:srgbClr val="FF0000"/>
                </a:solidFill>
              </a:rPr>
              <a:t>P-value &gt; 0.05</a:t>
            </a:r>
            <a:r>
              <a:rPr lang="en-US" dirty="0"/>
              <a:t>).</a:t>
            </a:r>
          </a:p>
          <a:p>
            <a:r>
              <a:rPr lang="en-US" b="1" dirty="0"/>
              <a:t>H1</a:t>
            </a:r>
            <a:r>
              <a:rPr lang="en-US" dirty="0"/>
              <a:t>:There is a dependency between Tweets and Dow Jones/S&amp;P500 index.</a:t>
            </a:r>
          </a:p>
        </p:txBody>
      </p:sp>
      <p:sp>
        <p:nvSpPr>
          <p:cNvPr id="5" name="TextBox 5">
            <a:extLst>
              <a:ext uri="{FF2B5EF4-FFF2-40B4-BE49-F238E27FC236}">
                <a16:creationId xmlns:a16="http://schemas.microsoft.com/office/drawing/2014/main" id="{7F0C41EA-DF88-4E6C-9CE2-2F6B3E7F09BD}"/>
              </a:ext>
            </a:extLst>
          </p:cNvPr>
          <p:cNvSpPr txBox="1"/>
          <p:nvPr/>
        </p:nvSpPr>
        <p:spPr>
          <a:xfrm>
            <a:off x="7416282" y="4299538"/>
            <a:ext cx="4282750"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Dow Jones - P-value=0.849</a:t>
            </a:r>
          </a:p>
          <a:p>
            <a:r>
              <a:rPr lang="en-US" dirty="0"/>
              <a:t>Fail to reject H0: Tweets and Dow Jones index are independent</a:t>
            </a:r>
          </a:p>
          <a:p>
            <a:pPr marL="285750" indent="-285750">
              <a:buFont typeface="Arial" panose="020B0604020202020204" pitchFamily="34" charset="0"/>
              <a:buChar char="•"/>
            </a:pPr>
            <a:r>
              <a:rPr lang="en-US" dirty="0"/>
              <a:t>S&amp;P500 – P-value =0.667</a:t>
            </a:r>
          </a:p>
          <a:p>
            <a:r>
              <a:rPr lang="en-US" dirty="0"/>
              <a:t>Fail to reject H0: Tweets and Dow Jones index are independent.</a:t>
            </a:r>
          </a:p>
        </p:txBody>
      </p:sp>
    </p:spTree>
    <p:extLst>
      <p:ext uri="{BB962C8B-B14F-4D97-AF65-F5344CB8AC3E}">
        <p14:creationId xmlns:p14="http://schemas.microsoft.com/office/powerpoint/2010/main" val="280763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126" y="251752"/>
            <a:ext cx="11340245" cy="2092881"/>
          </a:xfrm>
          <a:prstGeom prst="rect">
            <a:avLst/>
          </a:prstGeom>
        </p:spPr>
        <p:txBody>
          <a:bodyPr wrap="square">
            <a:spAutoFit/>
          </a:bodyPr>
          <a:lstStyle/>
          <a:p>
            <a:r>
              <a:rPr lang="en-US" sz="1600" b="1" dirty="0"/>
              <a:t>Conclusion-01: Stock Correlation</a:t>
            </a:r>
          </a:p>
          <a:p>
            <a:endParaRPr lang="en-US" sz="1600" b="1" dirty="0" smtClean="0"/>
          </a:p>
          <a:p>
            <a:pPr marL="285750" indent="-285750">
              <a:buFont typeface="Arial" panose="020B0604020202020204" pitchFamily="34" charset="0"/>
              <a:buChar char="•"/>
            </a:pPr>
            <a:r>
              <a:rPr lang="en-US" sz="1600" dirty="0" smtClean="0"/>
              <a:t>The </a:t>
            </a:r>
            <a:r>
              <a:rPr lang="en-US" sz="1600" dirty="0"/>
              <a:t>scope of our analysis was to analyze and visualize the correlation between the tweets and stock market prices by manually marking the correlation </a:t>
            </a:r>
            <a:r>
              <a:rPr lang="en-US" sz="1600" dirty="0" smtClean="0"/>
              <a:t>tags.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Looking at the correlation between the Tweet and the market movement, we can say that the Trump Tweet definitely affect the market.</a:t>
            </a:r>
          </a:p>
          <a:p>
            <a:pPr marL="285750" indent="-285750">
              <a:buFont typeface="Arial" panose="020B0604020202020204" pitchFamily="34" charset="0"/>
              <a:buChar char="•"/>
            </a:pPr>
            <a:endParaRPr lang="en-US" sz="1600" dirty="0" smtClean="0"/>
          </a:p>
        </p:txBody>
      </p:sp>
      <p:sp>
        <p:nvSpPr>
          <p:cNvPr id="5" name="Rectangle 4"/>
          <p:cNvSpPr/>
          <p:nvPr/>
        </p:nvSpPr>
        <p:spPr>
          <a:xfrm>
            <a:off x="554181" y="2413971"/>
            <a:ext cx="8478983" cy="2031325"/>
          </a:xfrm>
          <a:prstGeom prst="rect">
            <a:avLst/>
          </a:prstGeom>
        </p:spPr>
        <p:txBody>
          <a:bodyPr wrap="square">
            <a:spAutoFit/>
          </a:bodyPr>
          <a:lstStyle/>
          <a:p>
            <a:pPr fontAlgn="base"/>
            <a:r>
              <a:rPr lang="en-US" dirty="0">
                <a:solidFill>
                  <a:srgbClr val="000000"/>
                </a:solidFill>
                <a:latin typeface="PT Serif"/>
              </a:rPr>
              <a:t>In almost every case, when the president unleashes his Twitter (TWTR) fury, the share price of the affected company drops—in some cases fairly significantly. Lockheed Martin’s stock (LMT), for example, </a:t>
            </a:r>
            <a:r>
              <a:rPr lang="en-US" dirty="0">
                <a:solidFill>
                  <a:srgbClr val="1BAAE1"/>
                </a:solidFill>
                <a:latin typeface="inherit"/>
                <a:hlinkClick r:id="rId2"/>
              </a:rPr>
              <a:t>plunged by more than 5%</a:t>
            </a:r>
            <a:r>
              <a:rPr lang="en-US" dirty="0">
                <a:solidFill>
                  <a:srgbClr val="000000"/>
                </a:solidFill>
                <a:latin typeface="PT Serif"/>
              </a:rPr>
              <a:t> in December, after Trump </a:t>
            </a:r>
            <a:r>
              <a:rPr lang="en-US" dirty="0">
                <a:solidFill>
                  <a:srgbClr val="1BAAE1"/>
                </a:solidFill>
                <a:latin typeface="inherit"/>
                <a:hlinkClick r:id="rId3"/>
              </a:rPr>
              <a:t>criticized</a:t>
            </a:r>
            <a:r>
              <a:rPr lang="en-US" dirty="0">
                <a:solidFill>
                  <a:srgbClr val="000000"/>
                </a:solidFill>
                <a:latin typeface="PT Serif"/>
              </a:rPr>
              <a:t> the company by saying the cost of its F-35 jet aircraft contract was “out of control.”</a:t>
            </a:r>
          </a:p>
          <a:p>
            <a:r>
              <a:rPr lang="en-US" dirty="0"/>
              <a:t/>
            </a:r>
            <a:br>
              <a:rPr lang="en-US" dirty="0"/>
            </a:br>
            <a:endParaRPr lang="en-US" dirty="0"/>
          </a:p>
        </p:txBody>
      </p:sp>
      <p:pic>
        <p:nvPicPr>
          <p:cNvPr id="6" name="Picture 5"/>
          <p:cNvPicPr>
            <a:picLocks noChangeAspect="1"/>
          </p:cNvPicPr>
          <p:nvPr/>
        </p:nvPicPr>
        <p:blipFill>
          <a:blip r:embed="rId4"/>
          <a:stretch>
            <a:fillRect/>
          </a:stretch>
        </p:blipFill>
        <p:spPr>
          <a:xfrm>
            <a:off x="9328728" y="4845371"/>
            <a:ext cx="2733675" cy="1191163"/>
          </a:xfrm>
          <a:prstGeom prst="rect">
            <a:avLst/>
          </a:prstGeom>
        </p:spPr>
      </p:pic>
      <p:sp>
        <p:nvSpPr>
          <p:cNvPr id="7" name="Rectangle 6"/>
          <p:cNvSpPr/>
          <p:nvPr/>
        </p:nvSpPr>
        <p:spPr>
          <a:xfrm>
            <a:off x="665017" y="4517623"/>
            <a:ext cx="9605818" cy="923330"/>
          </a:xfrm>
          <a:prstGeom prst="rect">
            <a:avLst/>
          </a:prstGeom>
        </p:spPr>
        <p:txBody>
          <a:bodyPr wrap="square">
            <a:spAutoFit/>
          </a:bodyPr>
          <a:lstStyle/>
          <a:p>
            <a:r>
              <a:rPr lang="en-US" dirty="0">
                <a:solidFill>
                  <a:srgbClr val="000000"/>
                </a:solidFill>
                <a:latin typeface="PT Serif"/>
              </a:rPr>
              <a:t>Even </a:t>
            </a:r>
            <a:r>
              <a:rPr lang="en-US" dirty="0">
                <a:solidFill>
                  <a:srgbClr val="1BAAE1"/>
                </a:solidFill>
                <a:latin typeface="PT Serif"/>
                <a:hlinkClick r:id="rId5"/>
              </a:rPr>
              <a:t>Nordstrom</a:t>
            </a:r>
            <a:r>
              <a:rPr lang="en-US" dirty="0">
                <a:solidFill>
                  <a:srgbClr val="000000"/>
                </a:solidFill>
                <a:latin typeface="PT Serif"/>
              </a:rPr>
              <a:t> (JWN), which Trump </a:t>
            </a:r>
            <a:r>
              <a:rPr lang="en-US" dirty="0">
                <a:solidFill>
                  <a:srgbClr val="1BAAE1"/>
                </a:solidFill>
                <a:latin typeface="PT Serif"/>
                <a:hlinkClick r:id="rId6"/>
              </a:rPr>
              <a:t>attacked</a:t>
            </a:r>
            <a:r>
              <a:rPr lang="en-US" dirty="0">
                <a:solidFill>
                  <a:srgbClr val="000000"/>
                </a:solidFill>
                <a:latin typeface="PT Serif"/>
              </a:rPr>
              <a:t> just a few weeks ago after the company removed his daughter </a:t>
            </a:r>
            <a:r>
              <a:rPr lang="en-US" dirty="0" err="1">
                <a:solidFill>
                  <a:srgbClr val="000000"/>
                </a:solidFill>
                <a:latin typeface="PT Serif"/>
              </a:rPr>
              <a:t>Ivanka’s</a:t>
            </a:r>
            <a:r>
              <a:rPr lang="en-US" dirty="0">
                <a:solidFill>
                  <a:srgbClr val="000000"/>
                </a:solidFill>
                <a:latin typeface="PT Serif"/>
              </a:rPr>
              <a:t> fashion designs from their stores, </a:t>
            </a:r>
            <a:r>
              <a:rPr lang="en-US" dirty="0">
                <a:solidFill>
                  <a:srgbClr val="1BAAE1"/>
                </a:solidFill>
                <a:latin typeface="PT Serif"/>
                <a:hlinkClick r:id="rId7"/>
              </a:rPr>
              <a:t>has increased in value</a:t>
            </a:r>
            <a:r>
              <a:rPr lang="en-US" dirty="0">
                <a:solidFill>
                  <a:srgbClr val="000000"/>
                </a:solidFill>
                <a:latin typeface="PT Serif"/>
              </a:rPr>
              <a:t> since the attack.</a:t>
            </a:r>
            <a:endParaRPr lang="en-US" dirty="0"/>
          </a:p>
        </p:txBody>
      </p:sp>
    </p:spTree>
    <p:extLst>
      <p:ext uri="{BB962C8B-B14F-4D97-AF65-F5344CB8AC3E}">
        <p14:creationId xmlns:p14="http://schemas.microsoft.com/office/powerpoint/2010/main" val="362511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4087" y="768495"/>
            <a:ext cx="3746932" cy="1306534"/>
          </a:xfrm>
          <a:prstGeom prst="rect">
            <a:avLst/>
          </a:prstGeom>
        </p:spPr>
      </p:pic>
      <p:sp>
        <p:nvSpPr>
          <p:cNvPr id="3" name="Rectangle 2"/>
          <p:cNvSpPr/>
          <p:nvPr/>
        </p:nvSpPr>
        <p:spPr>
          <a:xfrm>
            <a:off x="557213" y="307170"/>
            <a:ext cx="3234668" cy="646331"/>
          </a:xfrm>
          <a:prstGeom prst="rect">
            <a:avLst/>
          </a:prstGeom>
        </p:spPr>
        <p:txBody>
          <a:bodyPr wrap="none">
            <a:spAutoFit/>
          </a:bodyPr>
          <a:lstStyle/>
          <a:p>
            <a:r>
              <a:rPr lang="en-US" b="1" dirty="0"/>
              <a:t>Conclusion-01:Stock Correlation</a:t>
            </a:r>
          </a:p>
          <a:p>
            <a:endParaRPr lang="en-US" b="1" dirty="0"/>
          </a:p>
        </p:txBody>
      </p:sp>
      <p:sp>
        <p:nvSpPr>
          <p:cNvPr id="4" name="TextBox 3"/>
          <p:cNvSpPr txBox="1"/>
          <p:nvPr/>
        </p:nvSpPr>
        <p:spPr>
          <a:xfrm>
            <a:off x="4701309" y="768495"/>
            <a:ext cx="7315200" cy="1200329"/>
          </a:xfrm>
          <a:prstGeom prst="rect">
            <a:avLst/>
          </a:prstGeom>
          <a:noFill/>
        </p:spPr>
        <p:txBody>
          <a:bodyPr wrap="square" rtlCol="0">
            <a:spAutoFit/>
          </a:bodyPr>
          <a:lstStyle/>
          <a:p>
            <a:r>
              <a:rPr lang="en-US" dirty="0"/>
              <a:t>As a result, the company stocks lost almost US$1.2 million in market cap in just 5 minutes of the tweet being uploaded. Over the next few months, the stock continued its downward spiral, losing a total of $12 billion in market cap. </a:t>
            </a:r>
          </a:p>
        </p:txBody>
      </p:sp>
      <p:pic>
        <p:nvPicPr>
          <p:cNvPr id="5" name="Picture 4"/>
          <p:cNvPicPr>
            <a:picLocks noChangeAspect="1"/>
          </p:cNvPicPr>
          <p:nvPr/>
        </p:nvPicPr>
        <p:blipFill>
          <a:blip r:embed="rId3"/>
          <a:stretch>
            <a:fillRect/>
          </a:stretch>
        </p:blipFill>
        <p:spPr>
          <a:xfrm>
            <a:off x="275505" y="2257086"/>
            <a:ext cx="3825440" cy="1585863"/>
          </a:xfrm>
          <a:prstGeom prst="rect">
            <a:avLst/>
          </a:prstGeom>
        </p:spPr>
      </p:pic>
      <p:sp>
        <p:nvSpPr>
          <p:cNvPr id="6" name="Rectangle 5"/>
          <p:cNvSpPr/>
          <p:nvPr/>
        </p:nvSpPr>
        <p:spPr>
          <a:xfrm>
            <a:off x="4701308" y="2257086"/>
            <a:ext cx="7398327" cy="1477328"/>
          </a:xfrm>
          <a:prstGeom prst="rect">
            <a:avLst/>
          </a:prstGeom>
        </p:spPr>
        <p:txBody>
          <a:bodyPr wrap="square">
            <a:spAutoFit/>
          </a:bodyPr>
          <a:lstStyle/>
          <a:p>
            <a:r>
              <a:rPr lang="en-US" dirty="0">
                <a:solidFill>
                  <a:srgbClr val="222222"/>
                </a:solidFill>
                <a:latin typeface="Lato"/>
              </a:rPr>
              <a:t>resulting in high volatility in Amazon’s shares, which fell over 3.8% in the next session. It is interesting to note that a subsequent positive tweet on April 3, 2018, led to an increase in the share price by 1.4%. Amazon suffered losses of £35.5 billion in market cap as a result of this.</a:t>
            </a:r>
            <a:endParaRPr lang="en-US" dirty="0"/>
          </a:p>
        </p:txBody>
      </p:sp>
      <p:pic>
        <p:nvPicPr>
          <p:cNvPr id="7" name="Picture 6"/>
          <p:cNvPicPr>
            <a:picLocks noChangeAspect="1"/>
          </p:cNvPicPr>
          <p:nvPr/>
        </p:nvPicPr>
        <p:blipFill>
          <a:blip r:embed="rId4"/>
          <a:stretch>
            <a:fillRect/>
          </a:stretch>
        </p:blipFill>
        <p:spPr>
          <a:xfrm>
            <a:off x="275505" y="3948113"/>
            <a:ext cx="4296495" cy="1464556"/>
          </a:xfrm>
          <a:prstGeom prst="rect">
            <a:avLst/>
          </a:prstGeom>
        </p:spPr>
      </p:pic>
      <p:sp>
        <p:nvSpPr>
          <p:cNvPr id="8" name="Rectangle 7"/>
          <p:cNvSpPr/>
          <p:nvPr/>
        </p:nvSpPr>
        <p:spPr>
          <a:xfrm>
            <a:off x="4701308" y="4223434"/>
            <a:ext cx="6096000" cy="646331"/>
          </a:xfrm>
          <a:prstGeom prst="rect">
            <a:avLst/>
          </a:prstGeom>
        </p:spPr>
        <p:txBody>
          <a:bodyPr>
            <a:spAutoFit/>
          </a:bodyPr>
          <a:lstStyle/>
          <a:p>
            <a:r>
              <a:rPr lang="en-US" dirty="0">
                <a:solidFill>
                  <a:srgbClr val="222222"/>
                </a:solidFill>
                <a:latin typeface="Lato"/>
              </a:rPr>
              <a:t>Within minutes of his tweet, The Brent crude price fell 0.6%, while WTI fell 0.7%.</a:t>
            </a:r>
            <a:endParaRPr lang="en-US" dirty="0"/>
          </a:p>
        </p:txBody>
      </p:sp>
    </p:spTree>
    <p:extLst>
      <p:ext uri="{BB962C8B-B14F-4D97-AF65-F5344CB8AC3E}">
        <p14:creationId xmlns:p14="http://schemas.microsoft.com/office/powerpoint/2010/main" val="99759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037" y="216133"/>
            <a:ext cx="11388436" cy="5509200"/>
          </a:xfrm>
          <a:prstGeom prst="rect">
            <a:avLst/>
          </a:prstGeom>
        </p:spPr>
        <p:txBody>
          <a:bodyPr wrap="square">
            <a:spAutoFit/>
          </a:bodyPr>
          <a:lstStyle/>
          <a:p>
            <a:r>
              <a:rPr lang="en-US" sz="1600" b="1" dirty="0" smtClean="0"/>
              <a:t>Abstract, Motivation </a:t>
            </a:r>
            <a:r>
              <a:rPr lang="en-US" sz="1600" b="1" dirty="0"/>
              <a:t>&amp; </a:t>
            </a:r>
            <a:r>
              <a:rPr lang="en-US" sz="1600" b="1" dirty="0" smtClean="0"/>
              <a:t>Summary:</a:t>
            </a:r>
          </a:p>
          <a:p>
            <a:endParaRPr lang="en-US" sz="1600" b="1" dirty="0" smtClean="0"/>
          </a:p>
          <a:p>
            <a:r>
              <a:rPr lang="en-US" sz="1600" b="1" dirty="0" smtClean="0"/>
              <a:t>Abstract / Scope:</a:t>
            </a:r>
            <a:endParaRPr lang="en-US" sz="1600" dirty="0"/>
          </a:p>
          <a:p>
            <a:r>
              <a:rPr lang="en-US" sz="1600" dirty="0" smtClean="0"/>
              <a:t>We are primarily analyzing president </a:t>
            </a:r>
            <a:r>
              <a:rPr lang="en-US" sz="1600" dirty="0"/>
              <a:t>Trump’s </a:t>
            </a:r>
            <a:r>
              <a:rPr lang="en-US" sz="1600" dirty="0" smtClean="0"/>
              <a:t>tweets, </a:t>
            </a:r>
            <a:r>
              <a:rPr lang="en-US" sz="1600" dirty="0" smtClean="0"/>
              <a:t>how </a:t>
            </a:r>
            <a:r>
              <a:rPr lang="en-US" sz="1600" dirty="0" smtClean="0"/>
              <a:t>it affects the </a:t>
            </a:r>
            <a:r>
              <a:rPr lang="en-US" sz="1600" dirty="0"/>
              <a:t>stock market prices and figure out if there is any correlation between these </a:t>
            </a:r>
            <a:r>
              <a:rPr lang="en-US" sz="1600" dirty="0" smtClean="0"/>
              <a:t>two or </a:t>
            </a:r>
            <a:r>
              <a:rPr lang="en-US" sz="1600" dirty="0" smtClean="0"/>
              <a:t>not .</a:t>
            </a:r>
            <a:endParaRPr lang="en-US" sz="1600" dirty="0" smtClean="0"/>
          </a:p>
          <a:p>
            <a:endParaRPr lang="en-US" sz="1600" b="1" dirty="0"/>
          </a:p>
          <a:p>
            <a:r>
              <a:rPr lang="en-US" sz="1600" b="1" dirty="0" smtClean="0"/>
              <a:t>Motivation: </a:t>
            </a:r>
          </a:p>
          <a:p>
            <a:pPr marL="285750" indent="-285750">
              <a:buFont typeface="Arial" panose="020B0604020202020204" pitchFamily="34" charset="0"/>
              <a:buChar char="•"/>
            </a:pPr>
            <a:r>
              <a:rPr lang="en-US" sz="1600" dirty="0" smtClean="0"/>
              <a:t>We always hear the buzz about the Trump tweets affect the market, </a:t>
            </a:r>
            <a:r>
              <a:rPr lang="en-US" sz="1600" dirty="0"/>
              <a:t>it is believed to certain extent that there is a correlation between his tweets and the market </a:t>
            </a:r>
            <a:r>
              <a:rPr lang="en-US" sz="1600" dirty="0" smtClean="0"/>
              <a:t>prices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Everyday </a:t>
            </a:r>
            <a:r>
              <a:rPr lang="en-US" sz="1600" dirty="0"/>
              <a:t>there are large amounts of tweets posted through twitter, around 6,000 tweets are tweeted on Twitter every second which corresponds to 500 million tweets per </a:t>
            </a:r>
            <a:r>
              <a:rPr lang="en-US" sz="1600" dirty="0" smtClean="0"/>
              <a:t>day</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a:t>This large volume of data has been arguably providing valuable insights about </a:t>
            </a:r>
            <a:r>
              <a:rPr lang="en-US" sz="1600" b="1" dirty="0"/>
              <a:t>public sentiments </a:t>
            </a:r>
            <a:r>
              <a:rPr lang="en-US" sz="1600" dirty="0"/>
              <a:t>on various topics and has led to a recent growth in research of public’s sentiment and its relationship to </a:t>
            </a:r>
            <a:r>
              <a:rPr lang="en-US" sz="1600" b="1" dirty="0"/>
              <a:t>financial markets</a:t>
            </a:r>
            <a:r>
              <a:rPr lang="en-US" sz="1600" dirty="0" smtClean="0"/>
              <a:t>.</a:t>
            </a:r>
          </a:p>
          <a:p>
            <a:endParaRPr lang="en-US" sz="1600" dirty="0" smtClean="0"/>
          </a:p>
          <a:p>
            <a:pPr marL="285750" indent="-285750">
              <a:buFont typeface="Arial" panose="020B0604020202020204" pitchFamily="34" charset="0"/>
              <a:buChar char="•"/>
            </a:pPr>
            <a:r>
              <a:rPr lang="en-US" sz="1600" dirty="0" smtClean="0"/>
              <a:t>Determining </a:t>
            </a:r>
            <a:r>
              <a:rPr lang="en-US" sz="1600" dirty="0"/>
              <a:t>the public’s sentiment by retrieving online information on the market can be valuable in creating </a:t>
            </a:r>
            <a:r>
              <a:rPr lang="en-US" sz="1600" b="1" dirty="0"/>
              <a:t>trading strategies</a:t>
            </a:r>
            <a:r>
              <a:rPr lang="en-US" sz="1600" dirty="0" smtClean="0"/>
              <a: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Although </a:t>
            </a:r>
            <a:r>
              <a:rPr lang="en-US" sz="1600" dirty="0"/>
              <a:t>there </a:t>
            </a:r>
            <a:r>
              <a:rPr lang="en-US" sz="1600" dirty="0" smtClean="0"/>
              <a:t>are many debates around, </a:t>
            </a:r>
            <a:r>
              <a:rPr lang="en-US" sz="1600" dirty="0"/>
              <a:t>if President Trump’s tweet is the background noise for markets or </a:t>
            </a:r>
            <a:r>
              <a:rPr lang="en-US" sz="1600" dirty="0" smtClean="0"/>
              <a:t>not!!! </a:t>
            </a: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There </a:t>
            </a:r>
            <a:r>
              <a:rPr lang="en-US" sz="1600" dirty="0"/>
              <a:t>might be plenty of reason why the stock market plunged but we will focus on</a:t>
            </a:r>
            <a:r>
              <a:rPr lang="en-US" sz="1600" i="1" dirty="0"/>
              <a:t> our goal to see if President Trump’s tweet has any effect on the </a:t>
            </a:r>
            <a:r>
              <a:rPr lang="en-US" sz="1600" i="1" dirty="0" smtClean="0"/>
              <a:t>market</a:t>
            </a:r>
            <a:r>
              <a:rPr lang="en-US" sz="1600" dirty="0"/>
              <a:t> </a:t>
            </a:r>
            <a:r>
              <a:rPr lang="en-US" sz="1600" dirty="0" smtClean="0"/>
              <a:t>or not.</a:t>
            </a:r>
            <a:endParaRPr lang="en-US" sz="1600" b="0" i="0" dirty="0">
              <a:effectLst/>
            </a:endParaRPr>
          </a:p>
        </p:txBody>
      </p:sp>
    </p:spTree>
    <p:extLst>
      <p:ext uri="{BB962C8B-B14F-4D97-AF65-F5344CB8AC3E}">
        <p14:creationId xmlns:p14="http://schemas.microsoft.com/office/powerpoint/2010/main" val="2262737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5366" y="214807"/>
            <a:ext cx="3508268" cy="369332"/>
          </a:xfrm>
          <a:prstGeom prst="rect">
            <a:avLst/>
          </a:prstGeom>
        </p:spPr>
        <p:txBody>
          <a:bodyPr wrap="none">
            <a:spAutoFit/>
          </a:bodyPr>
          <a:lstStyle/>
          <a:p>
            <a:r>
              <a:rPr lang="en-US" b="1" dirty="0" smtClean="0"/>
              <a:t>Conclusion-02: Regression Analysis</a:t>
            </a:r>
            <a:endParaRPr lang="en-US" b="1" dirty="0"/>
          </a:p>
        </p:txBody>
      </p:sp>
      <p:sp>
        <p:nvSpPr>
          <p:cNvPr id="6" name="Rectangle 5"/>
          <p:cNvSpPr/>
          <p:nvPr/>
        </p:nvSpPr>
        <p:spPr>
          <a:xfrm>
            <a:off x="378689" y="834149"/>
            <a:ext cx="11582401" cy="1754326"/>
          </a:xfrm>
          <a:prstGeom prst="rect">
            <a:avLst/>
          </a:prstGeom>
        </p:spPr>
        <p:txBody>
          <a:bodyPr wrap="square">
            <a:spAutoFit/>
          </a:bodyPr>
          <a:lstStyle/>
          <a:p>
            <a:pPr marL="285750" indent="-285750">
              <a:buFont typeface="Arial" panose="020B0604020202020204" pitchFamily="34" charset="0"/>
              <a:buChar char="•"/>
            </a:pPr>
            <a:r>
              <a:rPr lang="en-US" dirty="0"/>
              <a:t>Visually, we can see that the trend of the stock market and Trump’s tweets seem to move together. When running an hypothesis test of dependency between tweets vs stock index, Trump’s tweets do not in fact move with the stock market. In other words, we have no indication of the relationship. There are many individual factors that may affect stock returns such as interest rates, inflation expectations, and other idiosyncratic factors. The interpretation of the relationship we have found is more likely that the tweets coincide with market-moving events such as a surprising economic data release or a monetary policy decision after markets have reacted to the data.</a:t>
            </a:r>
          </a:p>
        </p:txBody>
      </p:sp>
    </p:spTree>
    <p:extLst>
      <p:ext uri="{BB962C8B-B14F-4D97-AF65-F5344CB8AC3E}">
        <p14:creationId xmlns:p14="http://schemas.microsoft.com/office/powerpoint/2010/main" val="905865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581" y="242515"/>
            <a:ext cx="11551340" cy="4247317"/>
          </a:xfrm>
          <a:prstGeom prst="rect">
            <a:avLst/>
          </a:prstGeom>
        </p:spPr>
        <p:txBody>
          <a:bodyPr wrap="square">
            <a:spAutoFit/>
          </a:bodyPr>
          <a:lstStyle/>
          <a:p>
            <a:r>
              <a:rPr lang="en-US" b="1" dirty="0" smtClean="0"/>
              <a:t>Scope of Improvement / Post Mortem:</a:t>
            </a:r>
          </a:p>
          <a:p>
            <a:endParaRPr lang="en-US" b="1" dirty="0" smtClean="0"/>
          </a:p>
          <a:p>
            <a:pPr marL="285750" indent="-285750">
              <a:buFont typeface="Arial" panose="020B0604020202020204" pitchFamily="34" charset="0"/>
              <a:buChar char="•"/>
            </a:pPr>
            <a:r>
              <a:rPr lang="en-US" dirty="0"/>
              <a:t>I</a:t>
            </a:r>
            <a:r>
              <a:rPr lang="en-US" dirty="0" smtClean="0"/>
              <a:t>t </a:t>
            </a:r>
            <a:r>
              <a:rPr lang="en-US" dirty="0"/>
              <a:t>would be an interesting area of future studies to naturally train a neural network model with words and sentiments that seem to correlate to changes in stock prices. In which case we might be able to see stronger correlation of words with stock prices variation</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We </a:t>
            </a:r>
            <a:r>
              <a:rPr lang="en-US" dirty="0"/>
              <a:t>can create a machine learning model to use specific emotions for sentiment classification or examine specific words from tweets that are associated with changes in stock prices., a technique that greatly reduces manual tweet tagging</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also need to include sentimental analysis,</a:t>
            </a:r>
            <a:r>
              <a:rPr lang="en-US" dirty="0" smtClean="0">
                <a:solidFill>
                  <a:srgbClr val="222222"/>
                </a:solidFill>
              </a:rPr>
              <a:t> </a:t>
            </a:r>
            <a:r>
              <a:rPr lang="en-US" dirty="0">
                <a:solidFill>
                  <a:srgbClr val="222222"/>
                </a:solidFill>
              </a:rPr>
              <a:t> </a:t>
            </a:r>
            <a:r>
              <a:rPr lang="en-US" b="1" dirty="0">
                <a:solidFill>
                  <a:srgbClr val="222222"/>
                </a:solidFill>
              </a:rPr>
              <a:t>Twitter Sentiment Analysis</a:t>
            </a:r>
            <a:r>
              <a:rPr lang="en-US" dirty="0">
                <a:solidFill>
                  <a:srgbClr val="222222"/>
                </a:solidFill>
              </a:rPr>
              <a:t>, also known as </a:t>
            </a:r>
            <a:r>
              <a:rPr lang="en-US" b="1" dirty="0">
                <a:solidFill>
                  <a:srgbClr val="222222"/>
                </a:solidFill>
              </a:rPr>
              <a:t>Opinion Mining</a:t>
            </a:r>
            <a:r>
              <a:rPr lang="en-US" dirty="0">
                <a:solidFill>
                  <a:srgbClr val="222222"/>
                </a:solidFill>
              </a:rPr>
              <a:t>, is primarily for analyzing conversations, opinions, and sharing of views (all in the form of tweets) for deciding business strategy, political </a:t>
            </a:r>
            <a:r>
              <a:rPr lang="en-US" b="1" dirty="0">
                <a:solidFill>
                  <a:srgbClr val="222222"/>
                </a:solidFill>
              </a:rPr>
              <a:t>analysis</a:t>
            </a:r>
            <a:r>
              <a:rPr lang="en-US" dirty="0">
                <a:solidFill>
                  <a:srgbClr val="222222"/>
                </a:solidFill>
              </a:rPr>
              <a:t>, and also for assessing public actions</a:t>
            </a:r>
          </a:p>
          <a:p>
            <a:pPr marL="285750" indent="-285750">
              <a:buFont typeface="Arial" panose="020B0604020202020204" pitchFamily="34" charset="0"/>
              <a:buChar char="•"/>
            </a:pPr>
            <a:endParaRPr lang="en-US" dirty="0"/>
          </a:p>
          <a:p>
            <a:endParaRPr lang="en-US" b="1" dirty="0"/>
          </a:p>
        </p:txBody>
      </p:sp>
    </p:spTree>
    <p:extLst>
      <p:ext uri="{BB962C8B-B14F-4D97-AF65-F5344CB8AC3E}">
        <p14:creationId xmlns:p14="http://schemas.microsoft.com/office/powerpoint/2010/main" val="394591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5563" y="214270"/>
            <a:ext cx="11896437" cy="4678204"/>
          </a:xfrm>
          <a:prstGeom prst="rect">
            <a:avLst/>
          </a:prstGeom>
        </p:spPr>
        <p:txBody>
          <a:bodyPr wrap="square">
            <a:spAutoFit/>
          </a:bodyPr>
          <a:lstStyle/>
          <a:p>
            <a:endParaRPr lang="en-US" dirty="0" smtClean="0">
              <a:hlinkClick r:id="rId2"/>
            </a:endParaRPr>
          </a:p>
          <a:p>
            <a:r>
              <a:rPr lang="en-US" sz="2800" b="1" dirty="0" smtClean="0">
                <a:solidFill>
                  <a:srgbClr val="FF0000"/>
                </a:solidFill>
                <a:hlinkClick r:id="rId2"/>
              </a:rPr>
              <a:t>Sources: (Datasets)</a:t>
            </a:r>
          </a:p>
          <a:p>
            <a:endParaRPr lang="en-US" b="1" dirty="0">
              <a:hlinkClick r:id="rId2"/>
            </a:endParaRPr>
          </a:p>
          <a:p>
            <a:r>
              <a:rPr lang="en-US" dirty="0" smtClean="0">
                <a:hlinkClick r:id="rId2"/>
              </a:rPr>
              <a:t>https://towardsdatascience.com/trump-tweets-and-trade-96ac157ef082</a:t>
            </a:r>
            <a:endParaRPr lang="en-US" dirty="0" smtClean="0"/>
          </a:p>
          <a:p>
            <a:r>
              <a:rPr lang="en-US" dirty="0" smtClean="0">
                <a:hlinkClick r:id="rId3"/>
              </a:rPr>
              <a:t>https://medium.com/@chitu_rk/does-president-trumps-tweet-has-any-correlation-with-stock-market-prices-769ae0fba203</a:t>
            </a:r>
            <a:endParaRPr lang="en-US" dirty="0" smtClean="0"/>
          </a:p>
          <a:p>
            <a:r>
              <a:rPr lang="en-US" dirty="0" smtClean="0">
                <a:hlinkClick r:id="rId4"/>
              </a:rPr>
              <a:t>https://www.toptal.com/python/twitter-data-mining-using-python</a:t>
            </a:r>
            <a:endParaRPr lang="en-US" dirty="0" smtClean="0"/>
          </a:p>
          <a:p>
            <a:r>
              <a:rPr lang="en-US" dirty="0" smtClean="0">
                <a:hlinkClick r:id="rId5"/>
              </a:rPr>
              <a:t>https://www.digitalvidya.com/blog/twitter-sentiment-analysis-introduction-and-techniques/</a:t>
            </a:r>
            <a:endParaRPr lang="en-US" dirty="0" smtClean="0"/>
          </a:p>
          <a:p>
            <a:r>
              <a:rPr lang="en-US" dirty="0" smtClean="0">
                <a:hlinkClick r:id="rId6"/>
              </a:rPr>
              <a:t>https://www.digitalvidya.com/blog/sentiment-analysis/</a:t>
            </a:r>
            <a:endParaRPr lang="en-US" dirty="0" smtClean="0"/>
          </a:p>
          <a:p>
            <a:r>
              <a:rPr lang="en-US" dirty="0" smtClean="0">
                <a:hlinkClick r:id="rId7"/>
              </a:rPr>
              <a:t>https://www.barrons.com/articles/donald-trump-twitter-stock-market-51567803655</a:t>
            </a:r>
            <a:endParaRPr lang="en-US" dirty="0" smtClean="0"/>
          </a:p>
          <a:p>
            <a:r>
              <a:rPr lang="en-US" dirty="0">
                <a:hlinkClick r:id="rId8"/>
              </a:rPr>
              <a:t>https://stooq.com/t</a:t>
            </a:r>
            <a:r>
              <a:rPr lang="en-US" dirty="0" smtClean="0">
                <a:hlinkClick r:id="rId8"/>
              </a:rPr>
              <a:t>/</a:t>
            </a:r>
            <a:endParaRPr lang="en-US" dirty="0" smtClean="0"/>
          </a:p>
          <a:p>
            <a:r>
              <a:rPr lang="en-US" dirty="0">
                <a:hlinkClick r:id="rId9"/>
              </a:rPr>
              <a:t>http://www.trumptwitterarchive.com</a:t>
            </a:r>
            <a:r>
              <a:rPr lang="en-US" dirty="0" smtClean="0">
                <a:hlinkClick r:id="rId9"/>
              </a:rPr>
              <a:t>/</a:t>
            </a:r>
            <a:endParaRPr lang="en-US" dirty="0" smtClean="0"/>
          </a:p>
          <a:p>
            <a:r>
              <a:rPr lang="en-US" dirty="0">
                <a:hlinkClick r:id="rId10"/>
              </a:rPr>
              <a:t>https://medium.com/swlh/analyzing-trumps-tweets-5368528d2c90</a:t>
            </a:r>
            <a:endParaRPr lang="en-US" dirty="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048488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434110"/>
            <a:ext cx="10515600" cy="5362430"/>
          </a:xfrm>
        </p:spPr>
        <p:txBody>
          <a:bodyPr>
            <a:normAutofit fontScale="90000"/>
          </a:bodyPr>
          <a:lstStyle/>
          <a:p>
            <a:r>
              <a:rPr lang="en-US" dirty="0" smtClean="0"/>
              <a:t>Q &amp; A,</a:t>
            </a:r>
            <a:br>
              <a:rPr lang="en-US" dirty="0" smtClean="0"/>
            </a:br>
            <a:r>
              <a:rPr lang="en-US" dirty="0"/>
              <a:t/>
            </a:r>
            <a:br>
              <a:rPr lang="en-US" dirty="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br>
              <a:rPr lang="en-US" dirty="0" smtClean="0"/>
            </a:br>
            <a:r>
              <a:rPr lang="en-US" dirty="0"/>
              <a:t/>
            </a:r>
            <a:br>
              <a:rPr lang="en-US" dirty="0"/>
            </a:br>
            <a:r>
              <a:rPr lang="en-US" dirty="0" smtClean="0"/>
              <a:t>                                                                      Thank you,</a:t>
            </a:r>
            <a:br>
              <a:rPr lang="en-US" dirty="0" smtClean="0"/>
            </a:br>
            <a:endParaRPr lang="en-US" dirty="0"/>
          </a:p>
        </p:txBody>
      </p:sp>
    </p:spTree>
    <p:extLst>
      <p:ext uri="{BB962C8B-B14F-4D97-AF65-F5344CB8AC3E}">
        <p14:creationId xmlns:p14="http://schemas.microsoft.com/office/powerpoint/2010/main" val="882275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2510" y="363915"/>
            <a:ext cx="11388436" cy="6801862"/>
          </a:xfrm>
          <a:prstGeom prst="rect">
            <a:avLst/>
          </a:prstGeom>
        </p:spPr>
        <p:txBody>
          <a:bodyPr wrap="square">
            <a:spAutoFit/>
          </a:bodyPr>
          <a:lstStyle/>
          <a:p>
            <a:r>
              <a:rPr lang="en-US" b="1" dirty="0" smtClean="0"/>
              <a:t>Summary:</a:t>
            </a:r>
          </a:p>
          <a:p>
            <a:r>
              <a:rPr lang="en-US" sz="1600" b="1" dirty="0" smtClean="0"/>
              <a:t>To </a:t>
            </a:r>
            <a:r>
              <a:rPr lang="en-US" sz="1600" b="1" dirty="0" smtClean="0"/>
              <a:t>achieve this, we broke down the scope into 4 tasks:</a:t>
            </a:r>
          </a:p>
          <a:p>
            <a:r>
              <a:rPr lang="en-US" sz="1600" dirty="0" smtClean="0"/>
              <a:t>1. Tweet data </a:t>
            </a:r>
            <a:r>
              <a:rPr lang="en-US" sz="1600" dirty="0" smtClean="0"/>
              <a:t>Collection</a:t>
            </a:r>
            <a:r>
              <a:rPr lang="en-US" sz="1600" dirty="0"/>
              <a:t>: used Python</a:t>
            </a:r>
          </a:p>
          <a:p>
            <a:r>
              <a:rPr lang="en-US" sz="1600" dirty="0" smtClean="0"/>
              <a:t>	We did the data mining of Trump </a:t>
            </a:r>
            <a:r>
              <a:rPr lang="en-US" sz="1600" dirty="0"/>
              <a:t>tweets </a:t>
            </a:r>
            <a:r>
              <a:rPr lang="en-US" sz="1600" dirty="0" smtClean="0"/>
              <a:t>using </a:t>
            </a:r>
            <a:r>
              <a:rPr lang="en-US" u="sng" dirty="0">
                <a:hlinkClick r:id="rId2"/>
              </a:rPr>
              <a:t>http://www.trumptwitterarchive.com</a:t>
            </a:r>
            <a:r>
              <a:rPr lang="en-US" u="sng" dirty="0" smtClean="0">
                <a:hlinkClick r:id="rId2"/>
              </a:rPr>
              <a:t>/</a:t>
            </a:r>
            <a:r>
              <a:rPr lang="en-US" u="sng" dirty="0" smtClean="0"/>
              <a:t> </a:t>
            </a:r>
            <a:r>
              <a:rPr lang="en-US" sz="1600" dirty="0" smtClean="0"/>
              <a:t>on daily basis for 4 years starting from 2016 to 2019</a:t>
            </a:r>
            <a:r>
              <a:rPr lang="en-US" sz="1600" dirty="0" smtClean="0"/>
              <a:t>.</a:t>
            </a:r>
          </a:p>
          <a:p>
            <a:r>
              <a:rPr lang="en-US" sz="1600" dirty="0" smtClean="0"/>
              <a:t>53 weeks, on average Trump tweets 148 times a week with max. 425 tweets in 2019, average DJ index change was 2.6% and S&amp;P500 3% a week.</a:t>
            </a:r>
            <a:endParaRPr lang="en-US" sz="1600" dirty="0" smtClean="0"/>
          </a:p>
          <a:p>
            <a:r>
              <a:rPr lang="en-US" sz="1600" dirty="0" smtClean="0"/>
              <a:t>	</a:t>
            </a:r>
          </a:p>
          <a:p>
            <a:r>
              <a:rPr lang="en-US" sz="1600" dirty="0" smtClean="0"/>
              <a:t>2. Stock </a:t>
            </a:r>
            <a:r>
              <a:rPr lang="en-US" sz="1600" dirty="0"/>
              <a:t>Market </a:t>
            </a:r>
            <a:r>
              <a:rPr lang="en-US" sz="1600" dirty="0" smtClean="0"/>
              <a:t>Data </a:t>
            </a:r>
            <a:r>
              <a:rPr lang="en-US" sz="1600" dirty="0"/>
              <a:t>Collection – for Dow Jones, SPX and </a:t>
            </a:r>
            <a:r>
              <a:rPr lang="en-US" sz="1600" dirty="0" smtClean="0"/>
              <a:t>Forex</a:t>
            </a:r>
            <a:r>
              <a:rPr lang="en-US" sz="1600" dirty="0"/>
              <a:t> </a:t>
            </a:r>
            <a:r>
              <a:rPr lang="en-US" sz="1600" dirty="0" smtClean="0"/>
              <a:t>– used Python</a:t>
            </a:r>
            <a:endParaRPr lang="en-US" sz="1600" dirty="0" smtClean="0"/>
          </a:p>
          <a:p>
            <a:r>
              <a:rPr lang="en-US" sz="1600" b="1" i="1" dirty="0" smtClean="0"/>
              <a:t>	Second</a:t>
            </a:r>
            <a:r>
              <a:rPr lang="en-US" sz="1600" dirty="0"/>
              <a:t>, we </a:t>
            </a:r>
            <a:r>
              <a:rPr lang="en-US" sz="1600" dirty="0" smtClean="0"/>
              <a:t>retrieve </a:t>
            </a:r>
            <a:r>
              <a:rPr lang="en-US" sz="1600" dirty="0"/>
              <a:t>the market prices from </a:t>
            </a:r>
            <a:r>
              <a:rPr lang="en-US" sz="1600" b="1" dirty="0" err="1" smtClean="0"/>
              <a:t>Stooq</a:t>
            </a:r>
            <a:r>
              <a:rPr lang="en-US" sz="1600" dirty="0" smtClean="0">
                <a:solidFill>
                  <a:srgbClr val="FF0000"/>
                </a:solidFill>
              </a:rPr>
              <a:t> </a:t>
            </a:r>
            <a:r>
              <a:rPr lang="en-US" sz="1600" dirty="0" smtClean="0"/>
              <a:t>and </a:t>
            </a:r>
            <a:r>
              <a:rPr lang="en-US" sz="1600" dirty="0"/>
              <a:t>process them for analysis. </a:t>
            </a:r>
            <a:r>
              <a:rPr lang="en-US" sz="1600" dirty="0" smtClean="0"/>
              <a:t>We did collect the data for Dow Jones, SPX 	and Forex.</a:t>
            </a:r>
            <a:endParaRPr lang="en-US" sz="1600" dirty="0"/>
          </a:p>
          <a:p>
            <a:endParaRPr lang="en-US" sz="1600" dirty="0" smtClean="0"/>
          </a:p>
          <a:p>
            <a:r>
              <a:rPr lang="en-US" sz="1600" dirty="0" smtClean="0"/>
              <a:t>3. </a:t>
            </a:r>
            <a:r>
              <a:rPr lang="en-US" sz="1600" dirty="0"/>
              <a:t>Data clean up, Streamline Tweet </a:t>
            </a:r>
            <a:r>
              <a:rPr lang="en-US" sz="1600" dirty="0" smtClean="0"/>
              <a:t>Collection – Excel, Pandas.</a:t>
            </a:r>
            <a:endParaRPr lang="en-US" sz="1600" dirty="0"/>
          </a:p>
          <a:p>
            <a:r>
              <a:rPr lang="en-US" sz="1600" dirty="0" smtClean="0"/>
              <a:t>	We transformed collected daily data into, weekly, monthly and yearly to make use of it into our analysis. </a:t>
            </a:r>
            <a:endParaRPr lang="en-US" sz="1600" dirty="0" smtClean="0"/>
          </a:p>
          <a:p>
            <a:endParaRPr lang="en-US" sz="1600" dirty="0" smtClean="0"/>
          </a:p>
          <a:p>
            <a:r>
              <a:rPr lang="en-US" sz="1600" dirty="0"/>
              <a:t>4. Data Visualization and Tweet- Stock </a:t>
            </a:r>
            <a:r>
              <a:rPr lang="en-US" sz="1600" dirty="0" smtClean="0"/>
              <a:t>Correlation - </a:t>
            </a:r>
            <a:r>
              <a:rPr lang="en-US" sz="1600" dirty="0" err="1" smtClean="0"/>
              <a:t>Matplotlib</a:t>
            </a:r>
            <a:endParaRPr lang="en-US" sz="1600" dirty="0"/>
          </a:p>
          <a:p>
            <a:r>
              <a:rPr lang="en-US" sz="1600" dirty="0" smtClean="0"/>
              <a:t>	</a:t>
            </a:r>
            <a:r>
              <a:rPr lang="en-US" sz="1600" b="1" i="1" dirty="0"/>
              <a:t> Finally</a:t>
            </a:r>
            <a:r>
              <a:rPr lang="en-US" sz="1600" dirty="0"/>
              <a:t>, we </a:t>
            </a:r>
            <a:r>
              <a:rPr lang="en-US" sz="1600" dirty="0" smtClean="0"/>
              <a:t>combined all the required data </a:t>
            </a:r>
            <a:r>
              <a:rPr lang="en-US" sz="1600" dirty="0"/>
              <a:t>and visualize our </a:t>
            </a:r>
            <a:r>
              <a:rPr lang="en-US" sz="1600" dirty="0" smtClean="0"/>
              <a:t>findings for conclusion-01</a:t>
            </a:r>
          </a:p>
          <a:p>
            <a:r>
              <a:rPr lang="en-US" sz="1600" dirty="0"/>
              <a:t>	</a:t>
            </a:r>
            <a:r>
              <a:rPr lang="en-US" sz="1600" dirty="0" smtClean="0"/>
              <a:t>	Regression analysis to make the conclusion-02</a:t>
            </a:r>
            <a:endParaRPr lang="en-US" sz="1600" dirty="0" smtClean="0"/>
          </a:p>
          <a:p>
            <a:endParaRPr lang="en-US" sz="1600" dirty="0" smtClean="0"/>
          </a:p>
          <a:p>
            <a:r>
              <a:rPr lang="en-US" sz="1600" b="1" dirty="0" smtClean="0"/>
              <a:t>Conclusion: Correlation of all the </a:t>
            </a:r>
            <a:r>
              <a:rPr lang="en-US" sz="1600" b="1" smtClean="0"/>
              <a:t>above time.</a:t>
            </a:r>
            <a:endParaRPr lang="en-US" sz="1600" b="1" dirty="0" smtClean="0"/>
          </a:p>
          <a:p>
            <a:r>
              <a:rPr lang="en-US" sz="1600" dirty="0" smtClean="0"/>
              <a:t>After the detailed analysis we did make the conclusion, we have 2 part in out conclusion:</a:t>
            </a:r>
          </a:p>
          <a:p>
            <a:endParaRPr lang="en-US" sz="1600" dirty="0" smtClean="0"/>
          </a:p>
          <a:p>
            <a:r>
              <a:rPr lang="en-US" sz="1600" dirty="0" smtClean="0"/>
              <a:t>Part01: with the visualization plots we do see there is correlation between Trump tweet and Stock</a:t>
            </a:r>
          </a:p>
          <a:p>
            <a:endParaRPr lang="en-US" sz="1600" dirty="0" smtClean="0"/>
          </a:p>
          <a:p>
            <a:r>
              <a:rPr lang="en-US" sz="1600" dirty="0" smtClean="0"/>
              <a:t>Part02: With the regression analysis we did find out that its not just the Trump tweet which affects the market and there are few other factors which affect.</a:t>
            </a:r>
            <a:endParaRPr lang="en-US" sz="1600" dirty="0"/>
          </a:p>
        </p:txBody>
      </p:sp>
    </p:spTree>
    <p:extLst>
      <p:ext uri="{BB962C8B-B14F-4D97-AF65-F5344CB8AC3E}">
        <p14:creationId xmlns:p14="http://schemas.microsoft.com/office/powerpoint/2010/main" val="25500894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455" y="353721"/>
            <a:ext cx="11342254" cy="4093428"/>
          </a:xfrm>
          <a:prstGeom prst="rect">
            <a:avLst/>
          </a:prstGeom>
        </p:spPr>
        <p:txBody>
          <a:bodyPr wrap="square">
            <a:spAutoFit/>
          </a:bodyPr>
          <a:lstStyle/>
          <a:p>
            <a:pPr algn="just"/>
            <a:r>
              <a:rPr lang="en-US" b="1" dirty="0" smtClean="0"/>
              <a:t>Task Details:</a:t>
            </a:r>
          </a:p>
          <a:p>
            <a:pPr algn="just"/>
            <a:endParaRPr lang="en-US" dirty="0" smtClean="0"/>
          </a:p>
          <a:p>
            <a:pPr algn="just"/>
            <a:r>
              <a:rPr lang="en-US" dirty="0" smtClean="0"/>
              <a:t>1</a:t>
            </a:r>
            <a:r>
              <a:rPr lang="en-US" dirty="0"/>
              <a:t>. Tweet data Collection</a:t>
            </a:r>
          </a:p>
          <a:p>
            <a:pPr algn="just"/>
            <a:endParaRPr lang="en-US" dirty="0" smtClean="0"/>
          </a:p>
          <a:p>
            <a:pPr marL="285750" indent="-285750" algn="just">
              <a:buFont typeface="Arial" panose="020B0604020202020204" pitchFamily="34" charset="0"/>
              <a:buChar char="•"/>
            </a:pPr>
            <a:r>
              <a:rPr lang="en-US" dirty="0" smtClean="0"/>
              <a:t>Depending </a:t>
            </a:r>
            <a:r>
              <a:rPr lang="en-US" dirty="0"/>
              <a:t>on the request the API sends us a list of JSON/Twitter lists response that contains tweets data. </a:t>
            </a:r>
            <a:endParaRPr lang="en-US" dirty="0" smtClean="0"/>
          </a:p>
          <a:p>
            <a:pPr marL="285750" indent="-285750" algn="just">
              <a:buFont typeface="Arial" panose="020B0604020202020204" pitchFamily="34" charset="0"/>
              <a:buChar char="•"/>
            </a:pPr>
            <a:r>
              <a:rPr lang="en-US" dirty="0" smtClean="0"/>
              <a:t>This contains </a:t>
            </a:r>
            <a:r>
              <a:rPr lang="en-US" dirty="0"/>
              <a:t>information such as username, location, time stamp, full texts tweeted </a:t>
            </a:r>
            <a:r>
              <a:rPr lang="en-US" dirty="0" smtClean="0"/>
              <a:t>etc. for the current requirement purpose </a:t>
            </a:r>
            <a:r>
              <a:rPr lang="en-US" dirty="0"/>
              <a:t>of </a:t>
            </a:r>
            <a:r>
              <a:rPr lang="en-US" dirty="0" smtClean="0"/>
              <a:t>visualization</a:t>
            </a:r>
            <a:r>
              <a:rPr lang="en-US" dirty="0"/>
              <a:t>, we </a:t>
            </a:r>
            <a:r>
              <a:rPr lang="en-US" dirty="0" smtClean="0"/>
              <a:t>focused </a:t>
            </a:r>
            <a:r>
              <a:rPr lang="en-US" dirty="0"/>
              <a:t>mainly on the </a:t>
            </a:r>
            <a:r>
              <a:rPr lang="en-US" dirty="0" smtClean="0"/>
              <a:t>device used, full tweet text, tweet </a:t>
            </a:r>
            <a:r>
              <a:rPr lang="en-US" dirty="0"/>
              <a:t>id, </a:t>
            </a:r>
            <a:r>
              <a:rPr lang="en-US" dirty="0" smtClean="0"/>
              <a:t>time stamp of Trump tweets.</a:t>
            </a:r>
          </a:p>
          <a:p>
            <a:pPr algn="just"/>
            <a:r>
              <a:rPr lang="en-US" dirty="0" smtClean="0"/>
              <a:t> </a:t>
            </a:r>
            <a:endParaRPr lang="en-US" dirty="0"/>
          </a:p>
          <a:p>
            <a:pPr algn="just"/>
            <a:r>
              <a:rPr lang="en-US" dirty="0" smtClean="0"/>
              <a:t>Note</a:t>
            </a:r>
            <a:r>
              <a:rPr lang="en-US" dirty="0"/>
              <a:t>: To access twitter API we need API Key for authentication. Once the API key is created we </a:t>
            </a:r>
            <a:r>
              <a:rPr lang="en-US" dirty="0" smtClean="0"/>
              <a:t>can </a:t>
            </a:r>
            <a:r>
              <a:rPr lang="en-US" dirty="0"/>
              <a:t>easily access the API</a:t>
            </a:r>
            <a:r>
              <a:rPr lang="en-US" dirty="0" smtClean="0"/>
              <a:t>.</a:t>
            </a:r>
          </a:p>
          <a:p>
            <a:pPr algn="just"/>
            <a:endParaRPr lang="en-US" sz="1600" dirty="0"/>
          </a:p>
          <a:p>
            <a:pPr algn="just"/>
            <a:r>
              <a:rPr lang="en-US" sz="1600" dirty="0" smtClean="0"/>
              <a:t>Code Details: attach the code file </a:t>
            </a:r>
            <a:r>
              <a:rPr lang="en-US" sz="1600" dirty="0"/>
              <a:t>(Python, Padas and </a:t>
            </a:r>
            <a:r>
              <a:rPr lang="en-US" sz="1600" dirty="0" err="1"/>
              <a:t>Matplotlib</a:t>
            </a:r>
            <a:r>
              <a:rPr lang="en-US" sz="1600" dirty="0"/>
              <a:t>)</a:t>
            </a:r>
          </a:p>
          <a:p>
            <a:pPr algn="just"/>
            <a:endParaRPr lang="en-US" sz="1600" dirty="0"/>
          </a:p>
          <a:p>
            <a:pPr algn="just"/>
            <a:r>
              <a:rPr lang="en-US" sz="1600" dirty="0" smtClean="0"/>
              <a:t>CSV file generated for the Trump Tweet: </a:t>
            </a:r>
          </a:p>
          <a:p>
            <a:pPr algn="just"/>
            <a:endParaRPr lang="en-US" sz="1600" dirty="0"/>
          </a:p>
        </p:txBody>
      </p:sp>
      <p:graphicFrame>
        <p:nvGraphicFramePr>
          <p:cNvPr id="6" name="Object 5"/>
          <p:cNvGraphicFramePr>
            <a:graphicFrameLocks noChangeAspect="1"/>
          </p:cNvGraphicFramePr>
          <p:nvPr>
            <p:extLst>
              <p:ext uri="{D42A27DB-BD31-4B8C-83A1-F6EECF244321}">
                <p14:modId xmlns:p14="http://schemas.microsoft.com/office/powerpoint/2010/main" val="1708344517"/>
              </p:ext>
            </p:extLst>
          </p:nvPr>
        </p:nvGraphicFramePr>
        <p:xfrm>
          <a:off x="4327237" y="3814920"/>
          <a:ext cx="914400" cy="792163"/>
        </p:xfrm>
        <a:graphic>
          <a:graphicData uri="http://schemas.openxmlformats.org/presentationml/2006/ole">
            <mc:AlternateContent xmlns:mc="http://schemas.openxmlformats.org/markup-compatibility/2006">
              <mc:Choice xmlns:v="urn:schemas-microsoft-com:vml" Requires="v">
                <p:oleObj spid="_x0000_s1118" name="Macro-Enabled Worksheet" showAsIcon="1" r:id="rId3" imgW="914400" imgH="792360" progId="Excel.SheetMacroEnabled.12">
                  <p:embed/>
                </p:oleObj>
              </mc:Choice>
              <mc:Fallback>
                <p:oleObj name="Macro-Enabled Worksheet" showAsIcon="1" r:id="rId3" imgW="914400" imgH="792360" progId="Excel.SheetMacroEnabled.12">
                  <p:embed/>
                  <p:pic>
                    <p:nvPicPr>
                      <p:cNvPr id="0" name=""/>
                      <p:cNvPicPr/>
                      <p:nvPr/>
                    </p:nvPicPr>
                    <p:blipFill>
                      <a:blip r:embed="rId4"/>
                      <a:stretch>
                        <a:fillRect/>
                      </a:stretch>
                    </p:blipFill>
                    <p:spPr>
                      <a:xfrm>
                        <a:off x="4327237" y="3814920"/>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6531759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2508" y="870773"/>
            <a:ext cx="10945091" cy="646331"/>
          </a:xfrm>
          <a:prstGeom prst="rect">
            <a:avLst/>
          </a:prstGeom>
        </p:spPr>
        <p:txBody>
          <a:bodyPr wrap="square">
            <a:spAutoFit/>
          </a:bodyPr>
          <a:lstStyle/>
          <a:p>
            <a:r>
              <a:rPr lang="en-US" dirty="0" smtClean="0">
                <a:latin typeface="medium-content-serif-font"/>
              </a:rPr>
              <a:t>Created the below visualization plots </a:t>
            </a:r>
            <a:r>
              <a:rPr lang="en-US" dirty="0">
                <a:latin typeface="medium-content-serif-font"/>
              </a:rPr>
              <a:t>to get deeper insights of the tweets collected. </a:t>
            </a:r>
            <a:r>
              <a:rPr lang="en-US" dirty="0" smtClean="0">
                <a:latin typeface="medium-content-serif-font"/>
              </a:rPr>
              <a:t>We used </a:t>
            </a:r>
            <a:r>
              <a:rPr lang="en-US" dirty="0" err="1" smtClean="0">
                <a:latin typeface="medium-content-serif-font"/>
              </a:rPr>
              <a:t>Matplotlib</a:t>
            </a:r>
            <a:r>
              <a:rPr lang="en-US" dirty="0" smtClean="0">
                <a:latin typeface="medium-content-serif-font"/>
              </a:rPr>
              <a:t> for visualizing the tweet data: plotted down for 2016 to 2019 and for 2019</a:t>
            </a:r>
            <a:endParaRPr lang="en-US" dirty="0"/>
          </a:p>
        </p:txBody>
      </p:sp>
      <p:sp>
        <p:nvSpPr>
          <p:cNvPr id="4" name="Rectangle 3"/>
          <p:cNvSpPr/>
          <p:nvPr/>
        </p:nvSpPr>
        <p:spPr>
          <a:xfrm>
            <a:off x="332508" y="408771"/>
            <a:ext cx="3750579" cy="369332"/>
          </a:xfrm>
          <a:prstGeom prst="rect">
            <a:avLst/>
          </a:prstGeom>
        </p:spPr>
        <p:txBody>
          <a:bodyPr wrap="none">
            <a:spAutoFit/>
          </a:bodyPr>
          <a:lstStyle/>
          <a:p>
            <a:pPr algn="just"/>
            <a:r>
              <a:rPr lang="en-US" dirty="0"/>
              <a:t>1. Tweet data </a:t>
            </a:r>
            <a:r>
              <a:rPr lang="en-US" dirty="0" smtClean="0"/>
              <a:t>Collection: Continued….</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508" y="1609773"/>
            <a:ext cx="6977398" cy="3488699"/>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5926" y="3701810"/>
            <a:ext cx="6068291" cy="3034146"/>
          </a:xfrm>
          <a:prstGeom prst="rect">
            <a:avLst/>
          </a:prstGeom>
        </p:spPr>
      </p:pic>
    </p:spTree>
    <p:extLst>
      <p:ext uri="{BB962C8B-B14F-4D97-AF65-F5344CB8AC3E}">
        <p14:creationId xmlns:p14="http://schemas.microsoft.com/office/powerpoint/2010/main" val="160425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082" y="325643"/>
            <a:ext cx="11317558" cy="5632311"/>
          </a:xfrm>
          <a:prstGeom prst="rect">
            <a:avLst/>
          </a:prstGeom>
        </p:spPr>
        <p:txBody>
          <a:bodyPr wrap="square">
            <a:spAutoFit/>
          </a:bodyPr>
          <a:lstStyle/>
          <a:p>
            <a:r>
              <a:rPr lang="en-US" b="1" dirty="0"/>
              <a:t>2. Stock Market Data Collection – for Dow Jones, SPX and Forex</a:t>
            </a:r>
            <a:r>
              <a:rPr lang="en-US" b="1" dirty="0" smtClean="0"/>
              <a:t>.</a:t>
            </a:r>
          </a:p>
          <a:p>
            <a:endParaRPr lang="en-US" dirty="0"/>
          </a:p>
          <a:p>
            <a:pPr marL="285750" indent="-285750">
              <a:buFont typeface="Arial" panose="020B0604020202020204" pitchFamily="34" charset="0"/>
              <a:buChar char="•"/>
            </a:pPr>
            <a:r>
              <a:rPr lang="en-US" dirty="0"/>
              <a:t>After analyzing the tweet data separately, we collect the </a:t>
            </a:r>
            <a:r>
              <a:rPr lang="en-US" dirty="0" smtClean="0"/>
              <a:t>stock market </a:t>
            </a:r>
            <a:r>
              <a:rPr lang="en-US" dirty="0"/>
              <a:t>data </a:t>
            </a:r>
            <a:r>
              <a:rPr lang="en-US" dirty="0" smtClean="0"/>
              <a:t>for Dow Jones, SPX and Forex data for the duration starting from 2016 to 2019. </a:t>
            </a:r>
            <a:r>
              <a:rPr lang="en-US" dirty="0"/>
              <a:t>To do this, </a:t>
            </a:r>
            <a:r>
              <a:rPr lang="en-US" dirty="0" smtClean="0"/>
              <a:t>we used the below API to </a:t>
            </a:r>
            <a:r>
              <a:rPr lang="en-US" dirty="0"/>
              <a:t>gather data for the duration of trading </a:t>
            </a:r>
            <a:r>
              <a:rPr lang="en-US" dirty="0" smtClean="0"/>
              <a:t>day. </a:t>
            </a:r>
          </a:p>
          <a:p>
            <a:endParaRPr lang="en-US" dirty="0"/>
          </a:p>
          <a:p>
            <a:r>
              <a:rPr lang="en-US" dirty="0" smtClean="0"/>
              <a:t>API used for the stock market data collection: </a:t>
            </a:r>
            <a:r>
              <a:rPr lang="en-US" dirty="0"/>
              <a:t>Stok data we used data from </a:t>
            </a:r>
            <a:r>
              <a:rPr lang="en-US" dirty="0">
                <a:hlinkClick r:id="rId3"/>
              </a:rPr>
              <a:t>Stooq.com</a:t>
            </a:r>
            <a:r>
              <a:rPr lang="en-US" dirty="0"/>
              <a:t> with </a:t>
            </a:r>
            <a:r>
              <a:rPr lang="en-US" dirty="0" err="1"/>
              <a:t>pandas_datareader.data</a:t>
            </a:r>
            <a:r>
              <a:rPr lang="en-US" dirty="0"/>
              <a:t/>
            </a:r>
            <a:br>
              <a:rPr lang="en-US" dirty="0"/>
            </a:br>
            <a:r>
              <a:rPr lang="en-US" dirty="0"/>
              <a:t>example </a:t>
            </a:r>
            <a:r>
              <a:rPr lang="en-US" dirty="0" err="1"/>
              <a:t>spx_df</a:t>
            </a:r>
            <a:r>
              <a:rPr lang="en-US" dirty="0"/>
              <a:t> = </a:t>
            </a:r>
            <a:r>
              <a:rPr lang="en-US" dirty="0" err="1"/>
              <a:t>web.DataReader</a:t>
            </a:r>
            <a:r>
              <a:rPr lang="en-US" dirty="0"/>
              <a:t>('^SPX', '</a:t>
            </a:r>
            <a:r>
              <a:rPr lang="en-US" dirty="0" err="1"/>
              <a:t>stooq</a:t>
            </a:r>
            <a:r>
              <a:rPr lang="en-US" dirty="0" smtClean="0"/>
              <a:t>')</a:t>
            </a:r>
          </a:p>
          <a:p>
            <a:endParaRPr lang="en-US" altLang="en-US" dirty="0" smtClean="0">
              <a:solidFill>
                <a:srgbClr val="1D1C1D"/>
              </a:solidFill>
              <a:latin typeface="Monaco"/>
              <a:hlinkClick r:id="rId4"/>
            </a:endParaRPr>
          </a:p>
          <a:p>
            <a:r>
              <a:rPr lang="en-US" altLang="en-US" dirty="0" smtClean="0">
                <a:solidFill>
                  <a:srgbClr val="1D1C1D"/>
                </a:solidFill>
                <a:latin typeface="Monaco"/>
                <a:hlinkClick r:id="rId4"/>
              </a:rPr>
              <a:t>https</a:t>
            </a:r>
            <a:r>
              <a:rPr lang="en-US" altLang="en-US" dirty="0">
                <a:solidFill>
                  <a:srgbClr val="1D1C1D"/>
                </a:solidFill>
                <a:latin typeface="Monaco"/>
                <a:hlinkClick r:id="rId4"/>
              </a:rPr>
              <a:t>://api.exchangeratesapi.io/history</a:t>
            </a:r>
            <a:r>
              <a:rPr lang="en-US" altLang="en-US" dirty="0">
                <a:solidFill>
                  <a:srgbClr val="1D1C1D"/>
                </a:solidFill>
                <a:latin typeface="Monaco"/>
              </a:rPr>
              <a:t>?"</a:t>
            </a:r>
            <a:endParaRPr lang="en-US" dirty="0" smtClean="0"/>
          </a:p>
          <a:p>
            <a:endParaRPr lang="en-US" dirty="0" smtClean="0"/>
          </a:p>
          <a:p>
            <a:endParaRPr lang="en-US" dirty="0" smtClean="0"/>
          </a:p>
          <a:p>
            <a:r>
              <a:rPr lang="en-US" dirty="0"/>
              <a:t>CSV file generated for the </a:t>
            </a:r>
            <a:r>
              <a:rPr lang="en-US" dirty="0" smtClean="0"/>
              <a:t>Stock market data: </a:t>
            </a:r>
            <a:endParaRPr lang="en-US" dirty="0"/>
          </a:p>
          <a:p>
            <a:endParaRPr lang="en-US" dirty="0"/>
          </a:p>
          <a:p>
            <a:r>
              <a:rPr lang="en-US" dirty="0"/>
              <a:t>Code Details: attach the code </a:t>
            </a:r>
            <a:r>
              <a:rPr lang="en-US" dirty="0" smtClean="0"/>
              <a:t>file (Python, Padas and </a:t>
            </a:r>
            <a:r>
              <a:rPr lang="en-US" dirty="0" err="1" smtClean="0"/>
              <a:t>Matplotlib</a:t>
            </a:r>
            <a:r>
              <a:rPr lang="en-US" dirty="0" smtClean="0"/>
              <a:t>)</a:t>
            </a:r>
            <a:endParaRPr lang="en-US" dirty="0"/>
          </a:p>
          <a:p>
            <a:endParaRPr lang="en-US" dirty="0" smtClean="0"/>
          </a:p>
          <a:p>
            <a:endParaRPr lang="en-US" dirty="0" smtClean="0"/>
          </a:p>
          <a:p>
            <a:endParaRPr lang="en-US" dirty="0"/>
          </a:p>
          <a:p>
            <a:r>
              <a:rPr lang="en-US" dirty="0" smtClean="0"/>
              <a:t>Output of the Dow Jones, SPX and Forex looks like this: provide couple of images</a:t>
            </a:r>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58125822"/>
              </p:ext>
            </p:extLst>
          </p:nvPr>
        </p:nvGraphicFramePr>
        <p:xfrm>
          <a:off x="5599314" y="2912052"/>
          <a:ext cx="914400" cy="792163"/>
        </p:xfrm>
        <a:graphic>
          <a:graphicData uri="http://schemas.openxmlformats.org/presentationml/2006/ole">
            <mc:AlternateContent xmlns:mc="http://schemas.openxmlformats.org/markup-compatibility/2006">
              <mc:Choice xmlns:v="urn:schemas-microsoft-com:vml" Requires="v">
                <p:oleObj spid="_x0000_s2412" name="Macro-Enabled Worksheet" showAsIcon="1" r:id="rId5" imgW="914400" imgH="792360" progId="Excel.SheetMacroEnabled.12">
                  <p:embed/>
                </p:oleObj>
              </mc:Choice>
              <mc:Fallback>
                <p:oleObj name="Macro-Enabled Worksheet" showAsIcon="1" r:id="rId5" imgW="914400" imgH="792360" progId="Excel.SheetMacroEnabled.12">
                  <p:embed/>
                  <p:pic>
                    <p:nvPicPr>
                      <p:cNvPr id="0" name=""/>
                      <p:cNvPicPr/>
                      <p:nvPr/>
                    </p:nvPicPr>
                    <p:blipFill>
                      <a:blip r:embed="rId6"/>
                      <a:stretch>
                        <a:fillRect/>
                      </a:stretch>
                    </p:blipFill>
                    <p:spPr>
                      <a:xfrm>
                        <a:off x="5599314" y="2912052"/>
                        <a:ext cx="914400" cy="79216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42024544"/>
              </p:ext>
            </p:extLst>
          </p:nvPr>
        </p:nvGraphicFramePr>
        <p:xfrm>
          <a:off x="4821383" y="2912052"/>
          <a:ext cx="914400" cy="792163"/>
        </p:xfrm>
        <a:graphic>
          <a:graphicData uri="http://schemas.openxmlformats.org/presentationml/2006/ole">
            <mc:AlternateContent xmlns:mc="http://schemas.openxmlformats.org/markup-compatibility/2006">
              <mc:Choice xmlns:v="urn:schemas-microsoft-com:vml" Requires="v">
                <p:oleObj spid="_x0000_s2413" name="Macro-Enabled Worksheet" showAsIcon="1" r:id="rId7" imgW="914400" imgH="792360" progId="Excel.SheetMacroEnabled.12">
                  <p:embed/>
                </p:oleObj>
              </mc:Choice>
              <mc:Fallback>
                <p:oleObj name="Macro-Enabled Worksheet" showAsIcon="1" r:id="rId7" imgW="914400" imgH="792360" progId="Excel.SheetMacroEnabled.12">
                  <p:embed/>
                  <p:pic>
                    <p:nvPicPr>
                      <p:cNvPr id="0" name=""/>
                      <p:cNvPicPr/>
                      <p:nvPr/>
                    </p:nvPicPr>
                    <p:blipFill>
                      <a:blip r:embed="rId8"/>
                      <a:stretch>
                        <a:fillRect/>
                      </a:stretch>
                    </p:blipFill>
                    <p:spPr>
                      <a:xfrm>
                        <a:off x="4821383" y="2912052"/>
                        <a:ext cx="914400" cy="7921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56995327"/>
              </p:ext>
            </p:extLst>
          </p:nvPr>
        </p:nvGraphicFramePr>
        <p:xfrm>
          <a:off x="6312592" y="2877796"/>
          <a:ext cx="914400" cy="792163"/>
        </p:xfrm>
        <a:graphic>
          <a:graphicData uri="http://schemas.openxmlformats.org/presentationml/2006/ole">
            <mc:AlternateContent xmlns:mc="http://schemas.openxmlformats.org/markup-compatibility/2006">
              <mc:Choice xmlns:v="urn:schemas-microsoft-com:vml" Requires="v">
                <p:oleObj spid="_x0000_s2414" name="Macro-Enabled Worksheet" showAsIcon="1" r:id="rId9" imgW="914400" imgH="792360" progId="Excel.SheetMacroEnabled.12">
                  <p:embed/>
                </p:oleObj>
              </mc:Choice>
              <mc:Fallback>
                <p:oleObj name="Macro-Enabled Worksheet" showAsIcon="1" r:id="rId9" imgW="914400" imgH="792360" progId="Excel.SheetMacroEnabled.12">
                  <p:embed/>
                  <p:pic>
                    <p:nvPicPr>
                      <p:cNvPr id="0" name=""/>
                      <p:cNvPicPr/>
                      <p:nvPr/>
                    </p:nvPicPr>
                    <p:blipFill>
                      <a:blip r:embed="rId10"/>
                      <a:stretch>
                        <a:fillRect/>
                      </a:stretch>
                    </p:blipFill>
                    <p:spPr>
                      <a:xfrm>
                        <a:off x="6312592" y="2877796"/>
                        <a:ext cx="914400" cy="7921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88423590"/>
              </p:ext>
            </p:extLst>
          </p:nvPr>
        </p:nvGraphicFramePr>
        <p:xfrm>
          <a:off x="6636330" y="4021793"/>
          <a:ext cx="914400" cy="792163"/>
        </p:xfrm>
        <a:graphic>
          <a:graphicData uri="http://schemas.openxmlformats.org/presentationml/2006/ole">
            <mc:AlternateContent xmlns:mc="http://schemas.openxmlformats.org/markup-compatibility/2006">
              <mc:Choice xmlns:v="urn:schemas-microsoft-com:vml" Requires="v">
                <p:oleObj spid="_x0000_s2415" name="Packager Shell Object" showAsIcon="1" r:id="rId11" imgW="914400" imgH="792360" progId="Package">
                  <p:embed/>
                </p:oleObj>
              </mc:Choice>
              <mc:Fallback>
                <p:oleObj name="Packager Shell Object" showAsIcon="1" r:id="rId11" imgW="914400" imgH="792360" progId="Package">
                  <p:embed/>
                  <p:pic>
                    <p:nvPicPr>
                      <p:cNvPr id="0" name=""/>
                      <p:cNvPicPr/>
                      <p:nvPr/>
                    </p:nvPicPr>
                    <p:blipFill>
                      <a:blip r:embed="rId12"/>
                      <a:stretch>
                        <a:fillRect/>
                      </a:stretch>
                    </p:blipFill>
                    <p:spPr>
                      <a:xfrm>
                        <a:off x="6636330" y="4021793"/>
                        <a:ext cx="914400" cy="792163"/>
                      </a:xfrm>
                      <a:prstGeom prst="rect">
                        <a:avLst/>
                      </a:prstGeom>
                    </p:spPr>
                  </p:pic>
                </p:oleObj>
              </mc:Fallback>
            </mc:AlternateContent>
          </a:graphicData>
        </a:graphic>
      </p:graphicFrame>
      <p:sp>
        <p:nvSpPr>
          <p:cNvPr id="8" name="Rectangle 215"/>
          <p:cNvSpPr>
            <a:spLocks noChangeArrowheads="1"/>
          </p:cNvSpPr>
          <p:nvPr/>
        </p:nvSpPr>
        <p:spPr bwMode="auto">
          <a:xfrm>
            <a:off x="240144" y="133710"/>
            <a:ext cx="11951855" cy="189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1D1C1D"/>
                </a:solidFill>
                <a:effectLst/>
                <a:latin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778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518" y="260988"/>
            <a:ext cx="7566046" cy="369332"/>
          </a:xfrm>
          <a:prstGeom prst="rect">
            <a:avLst/>
          </a:prstGeom>
        </p:spPr>
        <p:txBody>
          <a:bodyPr wrap="none">
            <a:spAutoFit/>
          </a:bodyPr>
          <a:lstStyle/>
          <a:p>
            <a:r>
              <a:rPr lang="en-US" dirty="0"/>
              <a:t>2. Stock Market Data Collection – for Dow Jones, SPX and </a:t>
            </a:r>
            <a:r>
              <a:rPr lang="en-US" dirty="0" smtClean="0"/>
              <a:t>Forex – Continued……</a:t>
            </a:r>
            <a:endParaRPr lang="en-US" dirty="0"/>
          </a:p>
        </p:txBody>
      </p:sp>
      <p:sp>
        <p:nvSpPr>
          <p:cNvPr id="3" name="Rectangle 2"/>
          <p:cNvSpPr/>
          <p:nvPr/>
        </p:nvSpPr>
        <p:spPr>
          <a:xfrm>
            <a:off x="618836" y="630320"/>
            <a:ext cx="11222182" cy="646331"/>
          </a:xfrm>
          <a:prstGeom prst="rect">
            <a:avLst/>
          </a:prstGeom>
        </p:spPr>
        <p:txBody>
          <a:bodyPr wrap="square">
            <a:spAutoFit/>
          </a:bodyPr>
          <a:lstStyle/>
          <a:p>
            <a:pPr marL="285750" indent="-285750">
              <a:buFont typeface="Arial" panose="020B0604020202020204" pitchFamily="34" charset="0"/>
              <a:buChar char="•"/>
            </a:pPr>
            <a:r>
              <a:rPr lang="en-US" dirty="0">
                <a:latin typeface="medium-content-serif-font"/>
              </a:rPr>
              <a:t>Created the below visualization plots to get deeper insights of the tweets collected. We used </a:t>
            </a:r>
            <a:r>
              <a:rPr lang="en-US" dirty="0" err="1">
                <a:latin typeface="medium-content-serif-font"/>
              </a:rPr>
              <a:t>Matplotlib</a:t>
            </a:r>
            <a:r>
              <a:rPr lang="en-US" dirty="0">
                <a:latin typeface="medium-content-serif-font"/>
              </a:rPr>
              <a:t> for visualizing the tweet data: plotted down for 2016 to 2019 and for 2019</a:t>
            </a:r>
            <a:endParaRPr lang="en-US" dirty="0"/>
          </a:p>
        </p:txBody>
      </p:sp>
    </p:spTree>
    <p:extLst>
      <p:ext uri="{BB962C8B-B14F-4D97-AF65-F5344CB8AC3E}">
        <p14:creationId xmlns:p14="http://schemas.microsoft.com/office/powerpoint/2010/main" val="27602454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437" y="150199"/>
            <a:ext cx="11554690" cy="2031325"/>
          </a:xfrm>
          <a:prstGeom prst="rect">
            <a:avLst/>
          </a:prstGeom>
        </p:spPr>
        <p:txBody>
          <a:bodyPr wrap="square">
            <a:spAutoFit/>
          </a:bodyPr>
          <a:lstStyle/>
          <a:p>
            <a:r>
              <a:rPr lang="en-US" b="1" dirty="0"/>
              <a:t>3. Data clean up, Streamline Tweet Collection With A Tag (For Sentimental </a:t>
            </a:r>
            <a:r>
              <a:rPr lang="en-US" b="1" dirty="0" smtClean="0"/>
              <a:t>analysis – words which kicked the market)</a:t>
            </a:r>
          </a:p>
          <a:p>
            <a:endParaRPr lang="en-US" dirty="0"/>
          </a:p>
          <a:p>
            <a:pPr marL="285750" indent="-285750">
              <a:buFont typeface="Arial" panose="020B0604020202020204" pitchFamily="34" charset="0"/>
              <a:buChar char="•"/>
            </a:pPr>
            <a:r>
              <a:rPr lang="en-US" dirty="0" smtClean="0"/>
              <a:t>After we collected the Tweet and Stock market data, we cleaned the data and made in such way that it helps in making the correlation with visualization.</a:t>
            </a:r>
          </a:p>
          <a:p>
            <a:pPr marL="285750" indent="-285750">
              <a:buFont typeface="Arial" panose="020B0604020202020204" pitchFamily="34" charset="0"/>
              <a:buChar char="•"/>
            </a:pPr>
            <a:r>
              <a:rPr lang="en-US" dirty="0" smtClean="0"/>
              <a:t>We used both excel and pandas to clean the data. The available daily data is transformed into weekly, monthly and yearly for visualization purpose.</a:t>
            </a:r>
          </a:p>
          <a:p>
            <a:r>
              <a:rPr lang="en-US" dirty="0" smtClean="0"/>
              <a:t>	</a:t>
            </a:r>
            <a:endParaRPr lang="en-US" dirty="0"/>
          </a:p>
        </p:txBody>
      </p:sp>
      <p:sp>
        <p:nvSpPr>
          <p:cNvPr id="3" name="Rectangle 2"/>
          <p:cNvSpPr/>
          <p:nvPr/>
        </p:nvSpPr>
        <p:spPr>
          <a:xfrm>
            <a:off x="443345" y="2617011"/>
            <a:ext cx="10298546" cy="2585323"/>
          </a:xfrm>
          <a:prstGeom prst="rect">
            <a:avLst/>
          </a:prstGeom>
        </p:spPr>
        <p:txBody>
          <a:bodyPr wrap="square">
            <a:spAutoFit/>
          </a:bodyPr>
          <a:lstStyle/>
          <a:p>
            <a:r>
              <a:rPr lang="en-US" dirty="0" smtClean="0"/>
              <a:t>Cleaned csv file, OP from Pandas: </a:t>
            </a:r>
          </a:p>
          <a:p>
            <a:endParaRPr lang="en-US" dirty="0"/>
          </a:p>
          <a:p>
            <a:endParaRPr lang="en-US" dirty="0" smtClean="0"/>
          </a:p>
          <a:p>
            <a:endParaRPr lang="en-US" dirty="0"/>
          </a:p>
          <a:p>
            <a:endParaRPr lang="en-US" dirty="0"/>
          </a:p>
          <a:p>
            <a:r>
              <a:rPr lang="en-US" dirty="0"/>
              <a:t>Code Details: attach the code file (Python, </a:t>
            </a:r>
            <a:r>
              <a:rPr lang="en-US" dirty="0" smtClean="0"/>
              <a:t>Pandas </a:t>
            </a:r>
            <a:r>
              <a:rPr lang="en-US" dirty="0"/>
              <a:t>and </a:t>
            </a:r>
            <a:r>
              <a:rPr lang="en-US" dirty="0" err="1"/>
              <a:t>Matplotlib</a:t>
            </a:r>
            <a:r>
              <a:rPr lang="en-US" dirty="0" smtClean="0"/>
              <a:t>)</a:t>
            </a:r>
          </a:p>
          <a:p>
            <a:endParaRPr lang="en-US" dirty="0"/>
          </a:p>
          <a:p>
            <a:endParaRPr lang="en-US" dirty="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528503921"/>
              </p:ext>
            </p:extLst>
          </p:nvPr>
        </p:nvGraphicFramePr>
        <p:xfrm>
          <a:off x="3726874" y="3033953"/>
          <a:ext cx="914400" cy="792163"/>
        </p:xfrm>
        <a:graphic>
          <a:graphicData uri="http://schemas.openxmlformats.org/presentationml/2006/ole">
            <mc:AlternateContent xmlns:mc="http://schemas.openxmlformats.org/markup-compatibility/2006">
              <mc:Choice xmlns:v="urn:schemas-microsoft-com:vml" Requires="v">
                <p:oleObj spid="_x0000_s3332" name="Worksheet" showAsIcon="1" r:id="rId3" imgW="914400" imgH="792360" progId="Excel.Sheet.12">
                  <p:embed/>
                </p:oleObj>
              </mc:Choice>
              <mc:Fallback>
                <p:oleObj name="Worksheet" showAsIcon="1" r:id="rId3" imgW="914400" imgH="792360" progId="Excel.Sheet.12">
                  <p:embed/>
                  <p:pic>
                    <p:nvPicPr>
                      <p:cNvPr id="0" name=""/>
                      <p:cNvPicPr/>
                      <p:nvPr/>
                    </p:nvPicPr>
                    <p:blipFill>
                      <a:blip r:embed="rId4"/>
                      <a:stretch>
                        <a:fillRect/>
                      </a:stretch>
                    </p:blipFill>
                    <p:spPr>
                      <a:xfrm>
                        <a:off x="3726874" y="3033953"/>
                        <a:ext cx="914400" cy="79216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73678257"/>
              </p:ext>
            </p:extLst>
          </p:nvPr>
        </p:nvGraphicFramePr>
        <p:xfrm>
          <a:off x="4835237" y="3033952"/>
          <a:ext cx="914400" cy="792163"/>
        </p:xfrm>
        <a:graphic>
          <a:graphicData uri="http://schemas.openxmlformats.org/presentationml/2006/ole">
            <mc:AlternateContent xmlns:mc="http://schemas.openxmlformats.org/markup-compatibility/2006">
              <mc:Choice xmlns:v="urn:schemas-microsoft-com:vml" Requires="v">
                <p:oleObj spid="_x0000_s3333" name="Macro-Enabled Worksheet" showAsIcon="1" r:id="rId5" imgW="914400" imgH="792360" progId="Excel.SheetMacroEnabled.12">
                  <p:embed/>
                </p:oleObj>
              </mc:Choice>
              <mc:Fallback>
                <p:oleObj name="Macro-Enabled Worksheet" showAsIcon="1" r:id="rId5" imgW="914400" imgH="792360" progId="Excel.SheetMacroEnabled.12">
                  <p:embed/>
                  <p:pic>
                    <p:nvPicPr>
                      <p:cNvPr id="0" name=""/>
                      <p:cNvPicPr/>
                      <p:nvPr/>
                    </p:nvPicPr>
                    <p:blipFill>
                      <a:blip r:embed="rId6"/>
                      <a:stretch>
                        <a:fillRect/>
                      </a:stretch>
                    </p:blipFill>
                    <p:spPr>
                      <a:xfrm>
                        <a:off x="4835237" y="3033952"/>
                        <a:ext cx="914400" cy="7921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58029241"/>
              </p:ext>
            </p:extLst>
          </p:nvPr>
        </p:nvGraphicFramePr>
        <p:xfrm>
          <a:off x="6446981" y="4410171"/>
          <a:ext cx="1173018" cy="792163"/>
        </p:xfrm>
        <a:graphic>
          <a:graphicData uri="http://schemas.openxmlformats.org/presentationml/2006/ole">
            <mc:AlternateContent xmlns:mc="http://schemas.openxmlformats.org/markup-compatibility/2006">
              <mc:Choice xmlns:v="urn:schemas-microsoft-com:vml" Requires="v">
                <p:oleObj spid="_x0000_s3334" name="Packager Shell Object" showAsIcon="1" r:id="rId7" imgW="914400" imgH="792360" progId="Package">
                  <p:embed/>
                </p:oleObj>
              </mc:Choice>
              <mc:Fallback>
                <p:oleObj name="Packager Shell Object" showAsIcon="1" r:id="rId7" imgW="914400" imgH="792360" progId="Package">
                  <p:embed/>
                  <p:pic>
                    <p:nvPicPr>
                      <p:cNvPr id="0" name=""/>
                      <p:cNvPicPr/>
                      <p:nvPr/>
                    </p:nvPicPr>
                    <p:blipFill>
                      <a:blip r:embed="rId8"/>
                      <a:stretch>
                        <a:fillRect/>
                      </a:stretch>
                    </p:blipFill>
                    <p:spPr>
                      <a:xfrm>
                        <a:off x="6446981" y="4410171"/>
                        <a:ext cx="1173018" cy="792163"/>
                      </a:xfrm>
                      <a:prstGeom prst="rect">
                        <a:avLst/>
                      </a:prstGeom>
                    </p:spPr>
                  </p:pic>
                </p:oleObj>
              </mc:Fallback>
            </mc:AlternateContent>
          </a:graphicData>
        </a:graphic>
      </p:graphicFrame>
    </p:spTree>
    <p:extLst>
      <p:ext uri="{BB962C8B-B14F-4D97-AF65-F5344CB8AC3E}">
        <p14:creationId xmlns:p14="http://schemas.microsoft.com/office/powerpoint/2010/main" val="322939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40146"/>
            <a:ext cx="6714836" cy="3357418"/>
          </a:xfrm>
          <a:prstGeom prst="rect">
            <a:avLst/>
          </a:prstGeom>
        </p:spPr>
      </p:pic>
      <p:pic>
        <p:nvPicPr>
          <p:cNvPr id="3" name="Picture 2"/>
          <p:cNvPicPr>
            <a:picLocks noChangeAspect="1"/>
          </p:cNvPicPr>
          <p:nvPr/>
        </p:nvPicPr>
        <p:blipFill rotWithShape="1">
          <a:blip r:embed="rId3"/>
          <a:srcRect l="8514"/>
          <a:stretch/>
        </p:blipFill>
        <p:spPr>
          <a:xfrm>
            <a:off x="6012873" y="3409424"/>
            <a:ext cx="6077526" cy="3321575"/>
          </a:xfrm>
          <a:prstGeom prst="rect">
            <a:avLst/>
          </a:prstGeom>
        </p:spPr>
      </p:pic>
      <p:sp>
        <p:nvSpPr>
          <p:cNvPr id="4" name="TextBox 3"/>
          <p:cNvSpPr txBox="1"/>
          <p:nvPr/>
        </p:nvSpPr>
        <p:spPr>
          <a:xfrm>
            <a:off x="7028874" y="1501620"/>
            <a:ext cx="4174836" cy="646331"/>
          </a:xfrm>
          <a:prstGeom prst="rect">
            <a:avLst/>
          </a:prstGeom>
          <a:noFill/>
        </p:spPr>
        <p:txBody>
          <a:bodyPr wrap="square" rtlCol="0">
            <a:spAutoFit/>
          </a:bodyPr>
          <a:lstStyle/>
          <a:p>
            <a:r>
              <a:rPr lang="en-US" b="1" dirty="0" smtClean="0"/>
              <a:t>Data Cleaning and plots </a:t>
            </a:r>
            <a:r>
              <a:rPr lang="en-US" dirty="0" smtClean="0"/>
              <a:t>for Daily Tweets Vs Dow Jones &amp; SPX from 2016 to 2020</a:t>
            </a:r>
            <a:endParaRPr lang="en-US" dirty="0"/>
          </a:p>
        </p:txBody>
      </p:sp>
    </p:spTree>
    <p:extLst>
      <p:ext uri="{BB962C8B-B14F-4D97-AF65-F5344CB8AC3E}">
        <p14:creationId xmlns:p14="http://schemas.microsoft.com/office/powerpoint/2010/main" val="1235685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1353</Words>
  <Application>Microsoft Office PowerPoint</Application>
  <PresentationFormat>Widescreen</PresentationFormat>
  <Paragraphs>151</Paragraphs>
  <Slides>23</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23</vt:i4>
      </vt:variant>
    </vt:vector>
  </HeadingPairs>
  <TitlesOfParts>
    <vt:vector size="36" baseType="lpstr">
      <vt:lpstr>Arial</vt:lpstr>
      <vt:lpstr>Calibri</vt:lpstr>
      <vt:lpstr>Calibri Light</vt:lpstr>
      <vt:lpstr>inherit</vt:lpstr>
      <vt:lpstr>Lato</vt:lpstr>
      <vt:lpstr>medium-content-sans-serif-font</vt:lpstr>
      <vt:lpstr>medium-content-serif-font</vt:lpstr>
      <vt:lpstr>Monaco</vt:lpstr>
      <vt:lpstr>PT Serif</vt:lpstr>
      <vt:lpstr>Office Theme</vt:lpstr>
      <vt:lpstr>Macro-Enabled Worksheet</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Nirguna Joshi</dc:creator>
  <cp:lastModifiedBy>Nirguna Joshi</cp:lastModifiedBy>
  <cp:revision>366</cp:revision>
  <dcterms:created xsi:type="dcterms:W3CDTF">2019-12-26T04:16:58Z</dcterms:created>
  <dcterms:modified xsi:type="dcterms:W3CDTF">2020-01-11T15:34:56Z</dcterms:modified>
</cp:coreProperties>
</file>